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2" r:id="rId2"/>
  </p:sldMasterIdLst>
  <p:notesMasterIdLst>
    <p:notesMasterId r:id="rId20"/>
  </p:notesMasterIdLst>
  <p:sldIdLst>
    <p:sldId id="279" r:id="rId3"/>
    <p:sldId id="260" r:id="rId4"/>
    <p:sldId id="270" r:id="rId5"/>
    <p:sldId id="272" r:id="rId6"/>
    <p:sldId id="271" r:id="rId7"/>
    <p:sldId id="261" r:id="rId8"/>
    <p:sldId id="276" r:id="rId9"/>
    <p:sldId id="277" r:id="rId10"/>
    <p:sldId id="273" r:id="rId11"/>
    <p:sldId id="275" r:id="rId12"/>
    <p:sldId id="278" r:id="rId13"/>
    <p:sldId id="280" r:id="rId14"/>
    <p:sldId id="281" r:id="rId15"/>
    <p:sldId id="282" r:id="rId16"/>
    <p:sldId id="283" r:id="rId17"/>
    <p:sldId id="284" r:id="rId18"/>
    <p:sldId id="285" r:id="rId19"/>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ito Jun" initials="SJ" lastIdx="1" clrIdx="0">
    <p:extLst>
      <p:ext uri="{19B8F6BF-5375-455C-9EA6-DF929625EA0E}">
        <p15:presenceInfo xmlns:p15="http://schemas.microsoft.com/office/powerpoint/2012/main" userId="47466eb5046dd0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78" autoAdjust="0"/>
  </p:normalViewPr>
  <p:slideViewPr>
    <p:cSldViewPr snapToGrid="0" showGuides="1">
      <p:cViewPr varScale="1">
        <p:scale>
          <a:sx n="105" d="100"/>
          <a:sy n="105" d="100"/>
        </p:scale>
        <p:origin x="84" y="54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6" d="100"/>
          <a:sy n="96" d="100"/>
        </p:scale>
        <p:origin x="251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CBF59A-D5FA-4F08-A3D2-E168E8466FC8}" type="doc">
      <dgm:prSet loTypeId="urn:microsoft.com/office/officeart/2005/8/layout/venn1" loCatId="relationship" qsTypeId="urn:microsoft.com/office/officeart/2005/8/quickstyle/simple1" qsCatId="simple" csTypeId="urn:microsoft.com/office/officeart/2005/8/colors/accent1_2" csCatId="accent1" phldr="1"/>
      <dgm:spPr/>
    </dgm:pt>
    <dgm:pt modelId="{26ABFA8E-ACAC-4EF8-8D9D-8237BEB02AE1}">
      <dgm:prSet phldrT="[テキスト]" custT="1"/>
      <dgm:spPr>
        <a:xfrm>
          <a:off x="1535844" y="340360"/>
          <a:ext cx="3383280" cy="3383279"/>
        </a:xfrm>
        <a:gradFill flip="none" rotWithShape="1">
          <a:gsLst>
            <a:gs pos="0">
              <a:srgbClr val="4F81BD">
                <a:tint val="66000"/>
                <a:satMod val="160000"/>
                <a:alpha val="0"/>
              </a:srgbClr>
            </a:gs>
            <a:gs pos="79000">
              <a:srgbClr val="4F81BD">
                <a:tint val="44500"/>
                <a:satMod val="160000"/>
                <a:alpha val="50000"/>
              </a:srgbClr>
            </a:gs>
            <a:gs pos="100000">
              <a:srgbClr val="4F81BD">
                <a:tint val="23500"/>
                <a:satMod val="160000"/>
              </a:srgbClr>
            </a:gs>
          </a:gsLst>
          <a:lin ang="0" scaled="1"/>
          <a:tileRect/>
        </a:gradFill>
        <a:ln w="25400" cap="flat" cmpd="sng" algn="ctr">
          <a:solidFill>
            <a:sysClr val="window" lastClr="FFFFFF">
              <a:hueOff val="0"/>
              <a:satOff val="0"/>
              <a:lumOff val="0"/>
            </a:sysClr>
          </a:solidFill>
          <a:prstDash val="solid"/>
        </a:ln>
        <a:effectLst/>
      </dgm:spPr>
      <dgm:t>
        <a:bodyPr anchor="t" anchorCtr="1"/>
        <a:lstStyle/>
        <a:p>
          <a:pPr algn="r"/>
          <a:endParaRPr kumimoji="1" lang="ja-JP" altLang="en-US" sz="4000" baseline="0" dirty="0">
            <a:ln w="9525">
              <a:noFill/>
            </a:ln>
            <a:solidFill>
              <a:srgbClr val="0070C0"/>
            </a:solidFill>
            <a:latin typeface="Calibri"/>
            <a:ea typeface="ＭＳ Ｐゴシック" panose="020B0600070205080204" pitchFamily="50" charset="-128"/>
            <a:cs typeface="+mn-cs"/>
          </a:endParaRPr>
        </a:p>
      </dgm:t>
    </dgm:pt>
    <dgm:pt modelId="{FDA5B01C-A078-4142-8BF0-D64949B7251E}" type="sibTrans" cxnId="{CBD4128D-1807-4917-BA43-56D74C04EF7B}">
      <dgm:prSet/>
      <dgm:spPr/>
      <dgm:t>
        <a:bodyPr/>
        <a:lstStyle/>
        <a:p>
          <a:endParaRPr kumimoji="1" lang="ja-JP" altLang="en-US"/>
        </a:p>
      </dgm:t>
    </dgm:pt>
    <dgm:pt modelId="{18469651-361D-4B53-AA76-D65DAF64DEB8}" type="parTrans" cxnId="{CBD4128D-1807-4917-BA43-56D74C04EF7B}">
      <dgm:prSet/>
      <dgm:spPr/>
      <dgm:t>
        <a:bodyPr/>
        <a:lstStyle/>
        <a:p>
          <a:endParaRPr kumimoji="1" lang="ja-JP" altLang="en-US"/>
        </a:p>
      </dgm:t>
    </dgm:pt>
    <dgm:pt modelId="{D5EDACC3-3EF0-4745-BE9A-DFA00EBCFA53}">
      <dgm:prSet phldrT="[テキスト]" custT="1"/>
      <dgm:spPr>
        <a:xfrm>
          <a:off x="1175793" y="340360"/>
          <a:ext cx="3383280" cy="3383279"/>
        </a:xfrm>
        <a:solidFill>
          <a:srgbClr val="9BBB59">
            <a:lumMod val="40000"/>
            <a:lumOff val="60000"/>
          </a:srgbClr>
        </a:solidFill>
        <a:ln w="25400" cap="flat" cmpd="sng" algn="ctr">
          <a:solidFill>
            <a:sysClr val="window" lastClr="FFFFFF">
              <a:hueOff val="0"/>
              <a:satOff val="0"/>
              <a:lumOff val="0"/>
              <a:alphaOff val="0"/>
            </a:sysClr>
          </a:solidFill>
          <a:prstDash val="solid"/>
        </a:ln>
        <a:effectLst/>
      </dgm:spPr>
      <dgm:t>
        <a:bodyPr anchor="t" anchorCtr="0"/>
        <a:lstStyle/>
        <a:p>
          <a:pPr algn="l"/>
          <a:r>
            <a:rPr kumimoji="1" lang="en-US" altLang="ja-JP" sz="4000" baseline="0" dirty="0">
              <a:solidFill>
                <a:srgbClr val="9BBB59">
                  <a:lumMod val="50000"/>
                </a:srgbClr>
              </a:solidFill>
              <a:latin typeface="Calibri"/>
              <a:ea typeface="ＭＳ Ｐゴシック" panose="020B0600070205080204" pitchFamily="50" charset="-128"/>
              <a:cs typeface="+mn-cs"/>
            </a:rPr>
            <a:t> </a:t>
          </a:r>
          <a:endParaRPr kumimoji="1" lang="ja-JP" altLang="en-US" sz="4000" dirty="0">
            <a:solidFill>
              <a:srgbClr val="9BBB59">
                <a:lumMod val="50000"/>
              </a:srgbClr>
            </a:solidFill>
            <a:latin typeface="Calibri"/>
            <a:ea typeface="ＭＳ Ｐゴシック" panose="020B0600070205080204" pitchFamily="50" charset="-128"/>
            <a:cs typeface="+mn-cs"/>
          </a:endParaRPr>
        </a:p>
      </dgm:t>
    </dgm:pt>
    <dgm:pt modelId="{467783C5-FBB4-43D7-986D-DC3A10BA9773}" type="sibTrans" cxnId="{201ACB83-4BCC-4014-8012-AA2AC730D623}">
      <dgm:prSet/>
      <dgm:spPr/>
      <dgm:t>
        <a:bodyPr/>
        <a:lstStyle/>
        <a:p>
          <a:endParaRPr kumimoji="1" lang="ja-JP" altLang="en-US"/>
        </a:p>
      </dgm:t>
    </dgm:pt>
    <dgm:pt modelId="{88EE9137-C035-4A3A-8B33-7DFBBC44D75B}" type="parTrans" cxnId="{201ACB83-4BCC-4014-8012-AA2AC730D623}">
      <dgm:prSet/>
      <dgm:spPr/>
      <dgm:t>
        <a:bodyPr/>
        <a:lstStyle/>
        <a:p>
          <a:endParaRPr kumimoji="1" lang="ja-JP" altLang="en-US"/>
        </a:p>
      </dgm:t>
    </dgm:pt>
    <dgm:pt modelId="{601E3DA0-9494-4AB5-A8FD-8E7ACF21E022}" type="pres">
      <dgm:prSet presAssocID="{CFCBF59A-D5FA-4F08-A3D2-E168E8466FC8}" presName="compositeShape" presStyleCnt="0">
        <dgm:presLayoutVars>
          <dgm:chMax val="7"/>
          <dgm:dir/>
          <dgm:resizeHandles val="exact"/>
        </dgm:presLayoutVars>
      </dgm:prSet>
      <dgm:spPr/>
    </dgm:pt>
    <dgm:pt modelId="{DF6F0936-CD38-4A0B-A45A-E344A12EDCA9}" type="pres">
      <dgm:prSet presAssocID="{D5EDACC3-3EF0-4745-BE9A-DFA00EBCFA53}" presName="circ1" presStyleLbl="vennNode1" presStyleIdx="0" presStyleCnt="2" custAng="0" custLinFactNeighborX="27979" custLinFactNeighborY="9781"/>
      <dgm:spPr>
        <a:prstGeom prst="roundRect">
          <a:avLst/>
        </a:prstGeom>
      </dgm:spPr>
    </dgm:pt>
    <dgm:pt modelId="{74F96027-44D3-449D-AB6F-63CA117A38DA}" type="pres">
      <dgm:prSet presAssocID="{D5EDACC3-3EF0-4745-BE9A-DFA00EBCFA53}" presName="circ1Tx" presStyleLbl="revTx" presStyleIdx="0" presStyleCnt="0">
        <dgm:presLayoutVars>
          <dgm:chMax val="0"/>
          <dgm:chPref val="0"/>
          <dgm:bulletEnabled val="1"/>
        </dgm:presLayoutVars>
      </dgm:prSet>
      <dgm:spPr/>
    </dgm:pt>
    <dgm:pt modelId="{6E50FFCE-7AAE-4DEC-915A-93C2AE5F053F}" type="pres">
      <dgm:prSet presAssocID="{26ABFA8E-ACAC-4EF8-8D9D-8237BEB02AE1}" presName="circ2" presStyleLbl="vennNode1" presStyleIdx="1" presStyleCnt="2" custScaleY="99783" custLinFactNeighborX="-5966" custLinFactNeighborY="2592"/>
      <dgm:spPr>
        <a:prstGeom prst="roundRect">
          <a:avLst/>
        </a:prstGeom>
      </dgm:spPr>
    </dgm:pt>
    <dgm:pt modelId="{D70C5BD0-6BD5-4930-B50E-4CF955E3B1B8}" type="pres">
      <dgm:prSet presAssocID="{26ABFA8E-ACAC-4EF8-8D9D-8237BEB02AE1}" presName="circ2Tx" presStyleLbl="revTx" presStyleIdx="0" presStyleCnt="0">
        <dgm:presLayoutVars>
          <dgm:chMax val="0"/>
          <dgm:chPref val="0"/>
          <dgm:bulletEnabled val="1"/>
        </dgm:presLayoutVars>
      </dgm:prSet>
      <dgm:spPr/>
    </dgm:pt>
  </dgm:ptLst>
  <dgm:cxnLst>
    <dgm:cxn modelId="{A2B41647-0724-49A4-AA23-99633131E564}" type="presOf" srcId="{CFCBF59A-D5FA-4F08-A3D2-E168E8466FC8}" destId="{601E3DA0-9494-4AB5-A8FD-8E7ACF21E022}" srcOrd="0" destOrd="0" presId="urn:microsoft.com/office/officeart/2005/8/layout/venn1"/>
    <dgm:cxn modelId="{201ACB83-4BCC-4014-8012-AA2AC730D623}" srcId="{CFCBF59A-D5FA-4F08-A3D2-E168E8466FC8}" destId="{D5EDACC3-3EF0-4745-BE9A-DFA00EBCFA53}" srcOrd="0" destOrd="0" parTransId="{88EE9137-C035-4A3A-8B33-7DFBBC44D75B}" sibTransId="{467783C5-FBB4-43D7-986D-DC3A10BA9773}"/>
    <dgm:cxn modelId="{34AE018B-ACCC-4E2D-B524-029F9FCCCCE1}" type="presOf" srcId="{26ABFA8E-ACAC-4EF8-8D9D-8237BEB02AE1}" destId="{D70C5BD0-6BD5-4930-B50E-4CF955E3B1B8}" srcOrd="1" destOrd="0" presId="urn:microsoft.com/office/officeart/2005/8/layout/venn1"/>
    <dgm:cxn modelId="{CBD4128D-1807-4917-BA43-56D74C04EF7B}" srcId="{CFCBF59A-D5FA-4F08-A3D2-E168E8466FC8}" destId="{26ABFA8E-ACAC-4EF8-8D9D-8237BEB02AE1}" srcOrd="1" destOrd="0" parTransId="{18469651-361D-4B53-AA76-D65DAF64DEB8}" sibTransId="{FDA5B01C-A078-4142-8BF0-D64949B7251E}"/>
    <dgm:cxn modelId="{829BCCC2-774E-4423-860C-40A0D9D492F1}" type="presOf" srcId="{D5EDACC3-3EF0-4745-BE9A-DFA00EBCFA53}" destId="{DF6F0936-CD38-4A0B-A45A-E344A12EDCA9}" srcOrd="0" destOrd="0" presId="urn:microsoft.com/office/officeart/2005/8/layout/venn1"/>
    <dgm:cxn modelId="{C23BB2CA-AA55-4654-BF8F-F6F243CDD6D3}" type="presOf" srcId="{26ABFA8E-ACAC-4EF8-8D9D-8237BEB02AE1}" destId="{6E50FFCE-7AAE-4DEC-915A-93C2AE5F053F}" srcOrd="0" destOrd="0" presId="urn:microsoft.com/office/officeart/2005/8/layout/venn1"/>
    <dgm:cxn modelId="{4BB404E3-CB0F-4650-8618-FCC213EC38A1}" type="presOf" srcId="{D5EDACC3-3EF0-4745-BE9A-DFA00EBCFA53}" destId="{74F96027-44D3-449D-AB6F-63CA117A38DA}" srcOrd="1" destOrd="0" presId="urn:microsoft.com/office/officeart/2005/8/layout/venn1"/>
    <dgm:cxn modelId="{5707F9F4-35D2-4BFA-B312-ACD1CDC2448D}" type="presParOf" srcId="{601E3DA0-9494-4AB5-A8FD-8E7ACF21E022}" destId="{DF6F0936-CD38-4A0B-A45A-E344A12EDCA9}" srcOrd="0" destOrd="0" presId="urn:microsoft.com/office/officeart/2005/8/layout/venn1"/>
    <dgm:cxn modelId="{4DDD5A26-8293-4CCC-B8DF-BB64596F029E}" type="presParOf" srcId="{601E3DA0-9494-4AB5-A8FD-8E7ACF21E022}" destId="{74F96027-44D3-449D-AB6F-63CA117A38DA}" srcOrd="1" destOrd="0" presId="urn:microsoft.com/office/officeart/2005/8/layout/venn1"/>
    <dgm:cxn modelId="{87AF9250-DBB6-45FE-9F13-0CFBE2CA1636}" type="presParOf" srcId="{601E3DA0-9494-4AB5-A8FD-8E7ACF21E022}" destId="{6E50FFCE-7AAE-4DEC-915A-93C2AE5F053F}" srcOrd="2" destOrd="0" presId="urn:microsoft.com/office/officeart/2005/8/layout/venn1"/>
    <dgm:cxn modelId="{7D6D497D-AE9E-44E7-9706-37BE67A4182A}" type="presParOf" srcId="{601E3DA0-9494-4AB5-A8FD-8E7ACF21E022}" destId="{D70C5BD0-6BD5-4930-B50E-4CF955E3B1B8}"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6F0936-CD38-4A0B-A45A-E344A12EDCA9}">
      <dsp:nvSpPr>
        <dsp:cNvPr id="0" name=""/>
        <dsp:cNvSpPr/>
      </dsp:nvSpPr>
      <dsp:spPr>
        <a:xfrm>
          <a:off x="1742737" y="270270"/>
          <a:ext cx="5440435" cy="5440435"/>
        </a:xfrm>
        <a:prstGeom prst="roundRect">
          <a:avLst/>
        </a:prstGeom>
        <a:solidFill>
          <a:srgbClr val="9BBB59">
            <a:lumMod val="40000"/>
            <a:lumOff val="6000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t" anchorCtr="0">
          <a:noAutofit/>
        </a:bodyPr>
        <a:lstStyle/>
        <a:p>
          <a:pPr marL="0" lvl="0" indent="0" algn="l" defTabSz="1778000">
            <a:lnSpc>
              <a:spcPct val="90000"/>
            </a:lnSpc>
            <a:spcBef>
              <a:spcPct val="0"/>
            </a:spcBef>
            <a:spcAft>
              <a:spcPct val="35000"/>
            </a:spcAft>
            <a:buNone/>
          </a:pPr>
          <a:r>
            <a:rPr kumimoji="1" lang="en-US" altLang="ja-JP" sz="4000" kern="1200" baseline="0" dirty="0">
              <a:solidFill>
                <a:srgbClr val="9BBB59">
                  <a:lumMod val="50000"/>
                </a:srgbClr>
              </a:solidFill>
              <a:latin typeface="Calibri"/>
              <a:ea typeface="ＭＳ Ｐゴシック" panose="020B0600070205080204" pitchFamily="50" charset="-128"/>
              <a:cs typeface="+mn-cs"/>
            </a:rPr>
            <a:t> </a:t>
          </a:r>
          <a:endParaRPr kumimoji="1" lang="ja-JP" altLang="en-US" sz="4000" kern="1200" dirty="0">
            <a:solidFill>
              <a:srgbClr val="9BBB59">
                <a:lumMod val="50000"/>
              </a:srgbClr>
            </a:solidFill>
            <a:latin typeface="Calibri"/>
            <a:ea typeface="ＭＳ Ｐゴシック" panose="020B0600070205080204" pitchFamily="50" charset="-128"/>
            <a:cs typeface="+mn-cs"/>
          </a:endParaRPr>
        </a:p>
      </dsp:txBody>
      <dsp:txXfrm>
        <a:off x="2502437" y="911815"/>
        <a:ext cx="3136827" cy="4157346"/>
      </dsp:txXfrm>
    </dsp:sp>
    <dsp:sp modelId="{6E50FFCE-7AAE-4DEC-915A-93C2AE5F053F}">
      <dsp:nvSpPr>
        <dsp:cNvPr id="0" name=""/>
        <dsp:cNvSpPr/>
      </dsp:nvSpPr>
      <dsp:spPr>
        <a:xfrm>
          <a:off x="3817016" y="282054"/>
          <a:ext cx="5440435" cy="5428629"/>
        </a:xfrm>
        <a:prstGeom prst="roundRect">
          <a:avLst/>
        </a:prstGeom>
        <a:gradFill flip="none" rotWithShape="1">
          <a:gsLst>
            <a:gs pos="0">
              <a:srgbClr val="4F81BD">
                <a:tint val="66000"/>
                <a:satMod val="160000"/>
                <a:alpha val="0"/>
              </a:srgbClr>
            </a:gs>
            <a:gs pos="79000">
              <a:srgbClr val="4F81BD">
                <a:tint val="44500"/>
                <a:satMod val="160000"/>
                <a:alpha val="50000"/>
              </a:srgbClr>
            </a:gs>
            <a:gs pos="100000">
              <a:srgbClr val="4F81BD">
                <a:tint val="23500"/>
                <a:satMod val="160000"/>
              </a:srgbClr>
            </a:gs>
          </a:gsLst>
          <a:lin ang="0" scaled="1"/>
          <a:tileRect/>
        </a:gradFill>
        <a:ln w="25400" cap="flat" cmpd="sng" algn="ctr">
          <a:solidFill>
            <a:sysClr val="window" lastClr="FFFFFF">
              <a:hueOff val="0"/>
              <a:satOff val="0"/>
              <a:lum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t" anchorCtr="1">
          <a:noAutofit/>
        </a:bodyPr>
        <a:lstStyle/>
        <a:p>
          <a:pPr marL="0" lvl="0" indent="0" algn="r" defTabSz="1778000">
            <a:lnSpc>
              <a:spcPct val="90000"/>
            </a:lnSpc>
            <a:spcBef>
              <a:spcPct val="0"/>
            </a:spcBef>
            <a:spcAft>
              <a:spcPct val="35000"/>
            </a:spcAft>
            <a:buNone/>
          </a:pPr>
          <a:endParaRPr kumimoji="1" lang="ja-JP" altLang="en-US" sz="4000" kern="1200" baseline="0" dirty="0">
            <a:ln w="9525">
              <a:noFill/>
            </a:ln>
            <a:solidFill>
              <a:srgbClr val="0070C0"/>
            </a:solidFill>
            <a:latin typeface="Calibri"/>
            <a:ea typeface="ＭＳ Ｐゴシック" panose="020B0600070205080204" pitchFamily="50" charset="-128"/>
            <a:cs typeface="+mn-cs"/>
          </a:endParaRPr>
        </a:p>
      </dsp:txBody>
      <dsp:txXfrm>
        <a:off x="5360923" y="922206"/>
        <a:ext cx="3136827" cy="4148325"/>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スライド イメージ プレースホルダー 3"/>
          <p:cNvSpPr>
            <a:spLocks noGrp="1" noRot="1" noChangeAspect="1"/>
          </p:cNvSpPr>
          <p:nvPr>
            <p:ph type="sldImg" idx="2"/>
          </p:nvPr>
        </p:nvSpPr>
        <p:spPr>
          <a:xfrm>
            <a:off x="685800" y="0"/>
            <a:ext cx="5486400" cy="41148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1440" y="4114800"/>
            <a:ext cx="6675120" cy="50292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スライド番号プレースホルダー 6"/>
          <p:cNvSpPr>
            <a:spLocks noGrp="1"/>
          </p:cNvSpPr>
          <p:nvPr>
            <p:ph type="sldNum" sz="quarter" idx="5"/>
          </p:nvPr>
        </p:nvSpPr>
        <p:spPr>
          <a:xfrm>
            <a:off x="4823459" y="9006840"/>
            <a:ext cx="2135823" cy="274320"/>
          </a:xfrm>
          <a:prstGeom prst="rect">
            <a:avLst/>
          </a:prstGeom>
        </p:spPr>
        <p:txBody>
          <a:bodyPr vert="horz" lIns="91440" tIns="45720" rIns="91440" bIns="45720" rtlCol="0" anchor="b"/>
          <a:lstStyle>
            <a:lvl1pPr algn="r">
              <a:defRPr sz="2400"/>
            </a:lvl1pPr>
          </a:lstStyle>
          <a:p>
            <a:fld id="{9BEE1C3F-5E6C-480D-8B06-86FCE43D0A9B}" type="slidenum">
              <a:rPr lang="ja-JP" altLang="en-US" smtClean="0"/>
              <a:pPr/>
              <a:t>‹#›</a:t>
            </a:fld>
            <a:endParaRPr lang="ja-JP" altLang="en-US" dirty="0"/>
          </a:p>
        </p:txBody>
      </p:sp>
    </p:spTree>
    <p:extLst>
      <p:ext uri="{BB962C8B-B14F-4D97-AF65-F5344CB8AC3E}">
        <p14:creationId xmlns:p14="http://schemas.microsoft.com/office/powerpoint/2010/main" val="313311110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91440" y="4114800"/>
            <a:ext cx="6686550" cy="5029200"/>
          </a:xfrm>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BEE1C3F-5E6C-480D-8B06-86FCE43D0A9B}" type="slidenum">
              <a:rPr lang="ja-JP" altLang="en-US" smtClean="0"/>
              <a:pPr/>
              <a:t>1</a:t>
            </a:fld>
            <a:endParaRPr lang="ja-JP" altLang="en-US" dirty="0"/>
          </a:p>
        </p:txBody>
      </p:sp>
    </p:spTree>
    <p:extLst>
      <p:ext uri="{BB962C8B-B14F-4D97-AF65-F5344CB8AC3E}">
        <p14:creationId xmlns:p14="http://schemas.microsoft.com/office/powerpoint/2010/main" val="104617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BEE1C3F-5E6C-480D-8B06-86FCE43D0A9B}" type="slidenum">
              <a:rPr lang="ja-JP" altLang="en-US" smtClean="0"/>
              <a:pPr/>
              <a:t>10</a:t>
            </a:fld>
            <a:endParaRPr lang="ja-JP" altLang="en-US" dirty="0"/>
          </a:p>
        </p:txBody>
      </p:sp>
    </p:spTree>
    <p:extLst>
      <p:ext uri="{BB962C8B-B14F-4D97-AF65-F5344CB8AC3E}">
        <p14:creationId xmlns:p14="http://schemas.microsoft.com/office/powerpoint/2010/main" val="1453181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BEE1C3F-5E6C-480D-8B06-86FCE43D0A9B}" type="slidenum">
              <a:rPr lang="ja-JP" altLang="en-US" smtClean="0"/>
              <a:pPr/>
              <a:t>11</a:t>
            </a:fld>
            <a:endParaRPr lang="ja-JP" altLang="en-US" dirty="0"/>
          </a:p>
        </p:txBody>
      </p:sp>
    </p:spTree>
    <p:extLst>
      <p:ext uri="{BB962C8B-B14F-4D97-AF65-F5344CB8AC3E}">
        <p14:creationId xmlns:p14="http://schemas.microsoft.com/office/powerpoint/2010/main" val="2434181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BEE1C3F-5E6C-480D-8B06-86FCE43D0A9B}" type="slidenum">
              <a:rPr lang="ja-JP" altLang="en-US" smtClean="0"/>
              <a:pPr/>
              <a:t>12</a:t>
            </a:fld>
            <a:endParaRPr lang="ja-JP" altLang="en-US" dirty="0"/>
          </a:p>
        </p:txBody>
      </p:sp>
    </p:spTree>
    <p:extLst>
      <p:ext uri="{BB962C8B-B14F-4D97-AF65-F5344CB8AC3E}">
        <p14:creationId xmlns:p14="http://schemas.microsoft.com/office/powerpoint/2010/main" val="3219574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BEE1C3F-5E6C-480D-8B06-86FCE43D0A9B}" type="slidenum">
              <a:rPr lang="ja-JP" altLang="en-US" smtClean="0"/>
              <a:pPr/>
              <a:t>13</a:t>
            </a:fld>
            <a:endParaRPr lang="ja-JP" altLang="en-US" dirty="0"/>
          </a:p>
        </p:txBody>
      </p:sp>
    </p:spTree>
    <p:extLst>
      <p:ext uri="{BB962C8B-B14F-4D97-AF65-F5344CB8AC3E}">
        <p14:creationId xmlns:p14="http://schemas.microsoft.com/office/powerpoint/2010/main" val="2743820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BEE1C3F-5E6C-480D-8B06-86FCE43D0A9B}" type="slidenum">
              <a:rPr lang="ja-JP" altLang="en-US" smtClean="0"/>
              <a:pPr/>
              <a:t>14</a:t>
            </a:fld>
            <a:endParaRPr lang="ja-JP" altLang="en-US" dirty="0"/>
          </a:p>
        </p:txBody>
      </p:sp>
    </p:spTree>
    <p:extLst>
      <p:ext uri="{BB962C8B-B14F-4D97-AF65-F5344CB8AC3E}">
        <p14:creationId xmlns:p14="http://schemas.microsoft.com/office/powerpoint/2010/main" val="35709382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BEE1C3F-5E6C-480D-8B06-86FCE43D0A9B}" type="slidenum">
              <a:rPr lang="ja-JP" altLang="en-US" smtClean="0"/>
              <a:pPr/>
              <a:t>15</a:t>
            </a:fld>
            <a:endParaRPr lang="ja-JP" altLang="en-US" dirty="0"/>
          </a:p>
        </p:txBody>
      </p:sp>
    </p:spTree>
    <p:extLst>
      <p:ext uri="{BB962C8B-B14F-4D97-AF65-F5344CB8AC3E}">
        <p14:creationId xmlns:p14="http://schemas.microsoft.com/office/powerpoint/2010/main" val="33719010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BEE1C3F-5E6C-480D-8B06-86FCE43D0A9B}" type="slidenum">
              <a:rPr lang="ja-JP" altLang="en-US" smtClean="0"/>
              <a:pPr/>
              <a:t>16</a:t>
            </a:fld>
            <a:endParaRPr lang="ja-JP" altLang="en-US" dirty="0"/>
          </a:p>
        </p:txBody>
      </p:sp>
    </p:spTree>
    <p:extLst>
      <p:ext uri="{BB962C8B-B14F-4D97-AF65-F5344CB8AC3E}">
        <p14:creationId xmlns:p14="http://schemas.microsoft.com/office/powerpoint/2010/main" val="31136437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BEE1C3F-5E6C-480D-8B06-86FCE43D0A9B}" type="slidenum">
              <a:rPr lang="ja-JP" altLang="en-US" smtClean="0"/>
              <a:pPr/>
              <a:t>17</a:t>
            </a:fld>
            <a:endParaRPr lang="ja-JP" altLang="en-US" dirty="0"/>
          </a:p>
        </p:txBody>
      </p:sp>
    </p:spTree>
    <p:extLst>
      <p:ext uri="{BB962C8B-B14F-4D97-AF65-F5344CB8AC3E}">
        <p14:creationId xmlns:p14="http://schemas.microsoft.com/office/powerpoint/2010/main" val="3660758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0" y="4114800"/>
            <a:ext cx="6858000" cy="5029200"/>
          </a:xfrm>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BEE1C3F-5E6C-480D-8B06-86FCE43D0A9B}" type="slidenum">
              <a:rPr lang="ja-JP" altLang="en-US" smtClean="0"/>
              <a:pPr/>
              <a:t>2</a:t>
            </a:fld>
            <a:endParaRPr lang="ja-JP" altLang="en-US" dirty="0"/>
          </a:p>
        </p:txBody>
      </p:sp>
    </p:spTree>
    <p:extLst>
      <p:ext uri="{BB962C8B-B14F-4D97-AF65-F5344CB8AC3E}">
        <p14:creationId xmlns:p14="http://schemas.microsoft.com/office/powerpoint/2010/main" val="2327252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endParaRPr kumimoji="1" lang="ja-JP" altLang="en-US" dirty="0"/>
          </a:p>
        </p:txBody>
      </p:sp>
      <p:sp>
        <p:nvSpPr>
          <p:cNvPr id="4" name="スライド番号プレースホルダー 3"/>
          <p:cNvSpPr>
            <a:spLocks noGrp="1"/>
          </p:cNvSpPr>
          <p:nvPr>
            <p:ph type="sldNum" sz="quarter" idx="5"/>
          </p:nvPr>
        </p:nvSpPr>
        <p:spPr/>
        <p:txBody>
          <a:bodyPr/>
          <a:lstStyle/>
          <a:p>
            <a:fld id="{9BEE1C3F-5E6C-480D-8B06-86FCE43D0A9B}" type="slidenum">
              <a:rPr lang="ja-JP" altLang="en-US" smtClean="0"/>
              <a:pPr/>
              <a:t>3</a:t>
            </a:fld>
            <a:endParaRPr lang="ja-JP" altLang="en-US" dirty="0"/>
          </a:p>
        </p:txBody>
      </p:sp>
    </p:spTree>
    <p:extLst>
      <p:ext uri="{BB962C8B-B14F-4D97-AF65-F5344CB8AC3E}">
        <p14:creationId xmlns:p14="http://schemas.microsoft.com/office/powerpoint/2010/main" val="113244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endParaRPr kumimoji="1" lang="ja-JP" altLang="en-US" dirty="0"/>
          </a:p>
        </p:txBody>
      </p:sp>
      <p:sp>
        <p:nvSpPr>
          <p:cNvPr id="4" name="スライド番号プレースホルダー 3"/>
          <p:cNvSpPr>
            <a:spLocks noGrp="1"/>
          </p:cNvSpPr>
          <p:nvPr>
            <p:ph type="sldNum" sz="quarter" idx="5"/>
          </p:nvPr>
        </p:nvSpPr>
        <p:spPr/>
        <p:txBody>
          <a:bodyPr/>
          <a:lstStyle/>
          <a:p>
            <a:fld id="{9BEE1C3F-5E6C-480D-8B06-86FCE43D0A9B}" type="slidenum">
              <a:rPr lang="ja-JP" altLang="en-US" smtClean="0"/>
              <a:pPr/>
              <a:t>4</a:t>
            </a:fld>
            <a:endParaRPr lang="ja-JP" altLang="en-US" dirty="0"/>
          </a:p>
        </p:txBody>
      </p:sp>
    </p:spTree>
    <p:extLst>
      <p:ext uri="{BB962C8B-B14F-4D97-AF65-F5344CB8AC3E}">
        <p14:creationId xmlns:p14="http://schemas.microsoft.com/office/powerpoint/2010/main" val="1813543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BEE1C3F-5E6C-480D-8B06-86FCE43D0A9B}" type="slidenum">
              <a:rPr lang="ja-JP" altLang="en-US" smtClean="0"/>
              <a:pPr/>
              <a:t>5</a:t>
            </a:fld>
            <a:endParaRPr lang="ja-JP" altLang="en-US" dirty="0"/>
          </a:p>
        </p:txBody>
      </p:sp>
    </p:spTree>
    <p:extLst>
      <p:ext uri="{BB962C8B-B14F-4D97-AF65-F5344CB8AC3E}">
        <p14:creationId xmlns:p14="http://schemas.microsoft.com/office/powerpoint/2010/main" val="1025085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endParaRPr kumimoji="1" lang="ja-JP" altLang="en-US" dirty="0"/>
          </a:p>
        </p:txBody>
      </p:sp>
      <p:sp>
        <p:nvSpPr>
          <p:cNvPr id="4" name="スライド番号プレースホルダー 3"/>
          <p:cNvSpPr>
            <a:spLocks noGrp="1"/>
          </p:cNvSpPr>
          <p:nvPr>
            <p:ph type="sldNum" sz="quarter" idx="5"/>
          </p:nvPr>
        </p:nvSpPr>
        <p:spPr/>
        <p:txBody>
          <a:bodyPr/>
          <a:lstStyle/>
          <a:p>
            <a:fld id="{9BEE1C3F-5E6C-480D-8B06-86FCE43D0A9B}" type="slidenum">
              <a:rPr lang="ja-JP" altLang="en-US" smtClean="0"/>
              <a:pPr/>
              <a:t>6</a:t>
            </a:fld>
            <a:endParaRPr lang="ja-JP" altLang="en-US" dirty="0"/>
          </a:p>
        </p:txBody>
      </p:sp>
    </p:spTree>
    <p:extLst>
      <p:ext uri="{BB962C8B-B14F-4D97-AF65-F5344CB8AC3E}">
        <p14:creationId xmlns:p14="http://schemas.microsoft.com/office/powerpoint/2010/main" val="1422127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BEE1C3F-5E6C-480D-8B06-86FCE43D0A9B}" type="slidenum">
              <a:rPr lang="ja-JP" altLang="en-US" smtClean="0"/>
              <a:pPr/>
              <a:t>7</a:t>
            </a:fld>
            <a:endParaRPr lang="ja-JP" altLang="en-US" dirty="0"/>
          </a:p>
        </p:txBody>
      </p:sp>
    </p:spTree>
    <p:extLst>
      <p:ext uri="{BB962C8B-B14F-4D97-AF65-F5344CB8AC3E}">
        <p14:creationId xmlns:p14="http://schemas.microsoft.com/office/powerpoint/2010/main" val="3799916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BEE1C3F-5E6C-480D-8B06-86FCE43D0A9B}" type="slidenum">
              <a:rPr lang="ja-JP" altLang="en-US" smtClean="0"/>
              <a:pPr/>
              <a:t>8</a:t>
            </a:fld>
            <a:endParaRPr lang="ja-JP" altLang="en-US" dirty="0"/>
          </a:p>
        </p:txBody>
      </p:sp>
    </p:spTree>
    <p:extLst>
      <p:ext uri="{BB962C8B-B14F-4D97-AF65-F5344CB8AC3E}">
        <p14:creationId xmlns:p14="http://schemas.microsoft.com/office/powerpoint/2010/main" val="3798953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BEE1C3F-5E6C-480D-8B06-86FCE43D0A9B}" type="slidenum">
              <a:rPr lang="ja-JP" altLang="en-US" smtClean="0"/>
              <a:pPr/>
              <a:t>9</a:t>
            </a:fld>
            <a:endParaRPr lang="ja-JP" altLang="en-US" dirty="0"/>
          </a:p>
        </p:txBody>
      </p:sp>
    </p:spTree>
    <p:extLst>
      <p:ext uri="{BB962C8B-B14F-4D97-AF65-F5344CB8AC3E}">
        <p14:creationId xmlns:p14="http://schemas.microsoft.com/office/powerpoint/2010/main" val="2430408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59110B-759A-4890-A46F-5CA70E4582F3}"/>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F161346-B687-451B-80CB-E5F6D466276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A36C90AE-7054-40E3-8022-019A3448D7C8}"/>
              </a:ext>
            </a:extLst>
          </p:cNvPr>
          <p:cNvSpPr>
            <a:spLocks noGrp="1"/>
          </p:cNvSpPr>
          <p:nvPr>
            <p:ph type="dt" sz="half" idx="10"/>
          </p:nvPr>
        </p:nvSpPr>
        <p:spPr/>
        <p:txBody>
          <a:bodyPr/>
          <a:lstStyle/>
          <a:p>
            <a:fld id="{337D9C2A-4022-4125-B96F-E56EDD53207C}" type="datetime1">
              <a:rPr kumimoji="1" lang="ja-JP" altLang="en-US" smtClean="0"/>
              <a:t>2020/11/6</a:t>
            </a:fld>
            <a:endParaRPr kumimoji="1" lang="ja-JP" altLang="en-US"/>
          </a:p>
        </p:txBody>
      </p:sp>
      <p:sp>
        <p:nvSpPr>
          <p:cNvPr id="5" name="フッター プレースホルダー 4">
            <a:extLst>
              <a:ext uri="{FF2B5EF4-FFF2-40B4-BE49-F238E27FC236}">
                <a16:creationId xmlns:a16="http://schemas.microsoft.com/office/drawing/2014/main" id="{7A65266E-9D5B-4D25-B169-286B5BE091D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5253D50-11FC-47AE-A02E-92A328373242}"/>
              </a:ext>
            </a:extLst>
          </p:cNvPr>
          <p:cNvSpPr>
            <a:spLocks noGrp="1"/>
          </p:cNvSpPr>
          <p:nvPr>
            <p:ph type="sldNum" sz="quarter" idx="12"/>
          </p:nvPr>
        </p:nvSpPr>
        <p:spPr/>
        <p:txBody>
          <a:bodyPr/>
          <a:lstStyle/>
          <a:p>
            <a:fld id="{5BC1AA0F-DC6F-42CA-96D5-CD5B3CD1E82B}" type="slidenum">
              <a:rPr kumimoji="1" lang="ja-JP" altLang="en-US" smtClean="0"/>
              <a:t>‹#›</a:t>
            </a:fld>
            <a:endParaRPr kumimoji="1" lang="ja-JP" altLang="en-US"/>
          </a:p>
        </p:txBody>
      </p:sp>
    </p:spTree>
    <p:extLst>
      <p:ext uri="{BB962C8B-B14F-4D97-AF65-F5344CB8AC3E}">
        <p14:creationId xmlns:p14="http://schemas.microsoft.com/office/powerpoint/2010/main" val="2634444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A42177-FD63-48E2-AB6B-169094766A4B}"/>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8EB1E6E-2113-4272-BCD0-9E24935DD6C0}"/>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84E409D-7EA2-4AA0-8300-9D1F6AE421B7}"/>
              </a:ext>
            </a:extLst>
          </p:cNvPr>
          <p:cNvSpPr>
            <a:spLocks noGrp="1"/>
          </p:cNvSpPr>
          <p:nvPr>
            <p:ph type="dt" sz="half" idx="10"/>
          </p:nvPr>
        </p:nvSpPr>
        <p:spPr/>
        <p:txBody>
          <a:bodyPr/>
          <a:lstStyle/>
          <a:p>
            <a:fld id="{28E975CA-F0F5-42B1-AE85-2B77A90249B7}" type="datetime1">
              <a:rPr kumimoji="1" lang="ja-JP" altLang="en-US" smtClean="0"/>
              <a:t>2020/11/6</a:t>
            </a:fld>
            <a:endParaRPr kumimoji="1" lang="ja-JP" altLang="en-US"/>
          </a:p>
        </p:txBody>
      </p:sp>
      <p:sp>
        <p:nvSpPr>
          <p:cNvPr id="5" name="フッター プレースホルダー 4">
            <a:extLst>
              <a:ext uri="{FF2B5EF4-FFF2-40B4-BE49-F238E27FC236}">
                <a16:creationId xmlns:a16="http://schemas.microsoft.com/office/drawing/2014/main" id="{39815FF1-E7AF-44DF-A3CB-38FA38B83D6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3CADAF2-D29D-4FC6-B867-DC6265DC251B}"/>
              </a:ext>
            </a:extLst>
          </p:cNvPr>
          <p:cNvSpPr>
            <a:spLocks noGrp="1"/>
          </p:cNvSpPr>
          <p:nvPr>
            <p:ph type="sldNum" sz="quarter" idx="12"/>
          </p:nvPr>
        </p:nvSpPr>
        <p:spPr/>
        <p:txBody>
          <a:bodyPr/>
          <a:lstStyle/>
          <a:p>
            <a:fld id="{5BC1AA0F-DC6F-42CA-96D5-CD5B3CD1E82B}" type="slidenum">
              <a:rPr kumimoji="1" lang="ja-JP" altLang="en-US" smtClean="0"/>
              <a:t>‹#›</a:t>
            </a:fld>
            <a:endParaRPr kumimoji="1" lang="ja-JP" altLang="en-US"/>
          </a:p>
        </p:txBody>
      </p:sp>
    </p:spTree>
    <p:extLst>
      <p:ext uri="{BB962C8B-B14F-4D97-AF65-F5344CB8AC3E}">
        <p14:creationId xmlns:p14="http://schemas.microsoft.com/office/powerpoint/2010/main" val="490575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BA6E5334-1970-4A2B-9A77-1859E7D4CF70}"/>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F177BEB-E7EA-47CE-B844-849EAC3FD732}"/>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92914C1-FF3C-4FBF-B503-DBB0F74EEC98}"/>
              </a:ext>
            </a:extLst>
          </p:cNvPr>
          <p:cNvSpPr>
            <a:spLocks noGrp="1"/>
          </p:cNvSpPr>
          <p:nvPr>
            <p:ph type="dt" sz="half" idx="10"/>
          </p:nvPr>
        </p:nvSpPr>
        <p:spPr/>
        <p:txBody>
          <a:bodyPr/>
          <a:lstStyle/>
          <a:p>
            <a:fld id="{AAE86C04-E665-47BB-9992-192A0C9288CB}" type="datetime1">
              <a:rPr kumimoji="1" lang="ja-JP" altLang="en-US" smtClean="0"/>
              <a:t>2020/11/6</a:t>
            </a:fld>
            <a:endParaRPr kumimoji="1" lang="ja-JP" altLang="en-US"/>
          </a:p>
        </p:txBody>
      </p:sp>
      <p:sp>
        <p:nvSpPr>
          <p:cNvPr id="5" name="フッター プレースホルダー 4">
            <a:extLst>
              <a:ext uri="{FF2B5EF4-FFF2-40B4-BE49-F238E27FC236}">
                <a16:creationId xmlns:a16="http://schemas.microsoft.com/office/drawing/2014/main" id="{E57F2DDF-2761-4CB7-A16D-E4E1928F11A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37278A9-5F5F-4FA9-BAA1-F71A37E3B6A9}"/>
              </a:ext>
            </a:extLst>
          </p:cNvPr>
          <p:cNvSpPr>
            <a:spLocks noGrp="1"/>
          </p:cNvSpPr>
          <p:nvPr>
            <p:ph type="sldNum" sz="quarter" idx="12"/>
          </p:nvPr>
        </p:nvSpPr>
        <p:spPr/>
        <p:txBody>
          <a:bodyPr/>
          <a:lstStyle/>
          <a:p>
            <a:fld id="{5BC1AA0F-DC6F-42CA-96D5-CD5B3CD1E82B}" type="slidenum">
              <a:rPr kumimoji="1" lang="ja-JP" altLang="en-US" smtClean="0"/>
              <a:t>‹#›</a:t>
            </a:fld>
            <a:endParaRPr kumimoji="1" lang="ja-JP" altLang="en-US"/>
          </a:p>
        </p:txBody>
      </p:sp>
    </p:spTree>
    <p:extLst>
      <p:ext uri="{BB962C8B-B14F-4D97-AF65-F5344CB8AC3E}">
        <p14:creationId xmlns:p14="http://schemas.microsoft.com/office/powerpoint/2010/main" val="10297593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362E595-8CAD-4A99-8E6B-94AC881FE2EE}" type="datetime1">
              <a:rPr kumimoji="1" lang="ja-JP" altLang="en-US" smtClean="0"/>
              <a:t>2020/11/6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964516F-A834-419C-8A77-8FB5B980A6CF}" type="slidenum">
              <a:rPr kumimoji="1" lang="ja-JP" altLang="en-US" smtClean="0"/>
              <a:t>‹#›</a:t>
            </a:fld>
            <a:endParaRPr kumimoji="1" lang="ja-JP" altLang="en-US"/>
          </a:p>
        </p:txBody>
      </p:sp>
    </p:spTree>
    <p:extLst>
      <p:ext uri="{BB962C8B-B14F-4D97-AF65-F5344CB8AC3E}">
        <p14:creationId xmlns:p14="http://schemas.microsoft.com/office/powerpoint/2010/main" val="10135522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2BA9536-5D37-4D88-9390-71B76DE47CAD}" type="datetime1">
              <a:rPr kumimoji="1" lang="ja-JP" altLang="en-US" smtClean="0"/>
              <a:t>2020/11/6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086600" y="6562830"/>
            <a:ext cx="2057400" cy="365125"/>
          </a:xfrm>
        </p:spPr>
        <p:txBody>
          <a:bodyPr/>
          <a:lstStyle>
            <a:lvl1pPr>
              <a:defRPr sz="2000"/>
            </a:lvl1pPr>
          </a:lstStyle>
          <a:p>
            <a:fld id="{0964516F-A834-419C-8A77-8FB5B980A6CF}" type="slidenum">
              <a:rPr lang="ja-JP" altLang="en-US" smtClean="0"/>
              <a:pPr/>
              <a:t>‹#›</a:t>
            </a:fld>
            <a:endParaRPr lang="ja-JP" altLang="en-US" dirty="0"/>
          </a:p>
        </p:txBody>
      </p:sp>
    </p:spTree>
    <p:extLst>
      <p:ext uri="{BB962C8B-B14F-4D97-AF65-F5344CB8AC3E}">
        <p14:creationId xmlns:p14="http://schemas.microsoft.com/office/powerpoint/2010/main" val="861793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B36A3A8-F516-4A1E-82C2-23D076635F68}" type="datetime1">
              <a:rPr kumimoji="1" lang="ja-JP" altLang="en-US" smtClean="0"/>
              <a:t>2020/11/6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964516F-A834-419C-8A77-8FB5B980A6CF}" type="slidenum">
              <a:rPr kumimoji="1" lang="ja-JP" altLang="en-US" smtClean="0"/>
              <a:t>‹#›</a:t>
            </a:fld>
            <a:endParaRPr kumimoji="1" lang="ja-JP" altLang="en-US"/>
          </a:p>
        </p:txBody>
      </p:sp>
    </p:spTree>
    <p:extLst>
      <p:ext uri="{BB962C8B-B14F-4D97-AF65-F5344CB8AC3E}">
        <p14:creationId xmlns:p14="http://schemas.microsoft.com/office/powerpoint/2010/main" val="12091624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04D9283-7BF5-48BA-B672-52714274581C}" type="datetime1">
              <a:rPr kumimoji="1" lang="ja-JP" altLang="en-US" smtClean="0"/>
              <a:t>2020/11/6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964516F-A834-419C-8A77-8FB5B980A6CF}" type="slidenum">
              <a:rPr kumimoji="1" lang="ja-JP" altLang="en-US" smtClean="0"/>
              <a:t>‹#›</a:t>
            </a:fld>
            <a:endParaRPr kumimoji="1" lang="ja-JP" altLang="en-US"/>
          </a:p>
        </p:txBody>
      </p:sp>
    </p:spTree>
    <p:extLst>
      <p:ext uri="{BB962C8B-B14F-4D97-AF65-F5344CB8AC3E}">
        <p14:creationId xmlns:p14="http://schemas.microsoft.com/office/powerpoint/2010/main" val="176720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CCA60DC-C129-46D0-903E-A58CF57A8191}" type="datetime1">
              <a:rPr kumimoji="1" lang="ja-JP" altLang="en-US" smtClean="0"/>
              <a:t>2020/11/6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a:xfrm>
            <a:off x="7086600" y="6545739"/>
            <a:ext cx="2057400" cy="365125"/>
          </a:xfrm>
        </p:spPr>
        <p:txBody>
          <a:bodyPr/>
          <a:lstStyle>
            <a:lvl1pPr>
              <a:defRPr sz="2000"/>
            </a:lvl1pPr>
          </a:lstStyle>
          <a:p>
            <a:fld id="{0964516F-A834-419C-8A77-8FB5B980A6CF}" type="slidenum">
              <a:rPr lang="ja-JP" altLang="en-US" smtClean="0"/>
              <a:pPr/>
              <a:t>‹#›</a:t>
            </a:fld>
            <a:endParaRPr lang="ja-JP" altLang="en-US" dirty="0"/>
          </a:p>
        </p:txBody>
      </p:sp>
    </p:spTree>
    <p:extLst>
      <p:ext uri="{BB962C8B-B14F-4D97-AF65-F5344CB8AC3E}">
        <p14:creationId xmlns:p14="http://schemas.microsoft.com/office/powerpoint/2010/main" val="8385516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AEFD9A3-123C-4302-AA1D-2291C6839AE8}" type="datetime1">
              <a:rPr kumimoji="1" lang="ja-JP" altLang="en-US" smtClean="0"/>
              <a:t>2020/11/6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964516F-A834-419C-8A77-8FB5B980A6CF}" type="slidenum">
              <a:rPr kumimoji="1" lang="ja-JP" altLang="en-US" smtClean="0"/>
              <a:t>‹#›</a:t>
            </a:fld>
            <a:endParaRPr kumimoji="1" lang="ja-JP" altLang="en-US"/>
          </a:p>
        </p:txBody>
      </p:sp>
    </p:spTree>
    <p:extLst>
      <p:ext uri="{BB962C8B-B14F-4D97-AF65-F5344CB8AC3E}">
        <p14:creationId xmlns:p14="http://schemas.microsoft.com/office/powerpoint/2010/main" val="24059156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B1C7FC-B375-4F56-83EE-A0F5A35264F7}" type="datetime1">
              <a:rPr kumimoji="1" lang="ja-JP" altLang="en-US" smtClean="0"/>
              <a:t>2020/11/6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964516F-A834-419C-8A77-8FB5B980A6CF}" type="slidenum">
              <a:rPr kumimoji="1" lang="ja-JP" altLang="en-US" smtClean="0"/>
              <a:t>‹#›</a:t>
            </a:fld>
            <a:endParaRPr kumimoji="1" lang="ja-JP" altLang="en-US"/>
          </a:p>
        </p:txBody>
      </p:sp>
    </p:spTree>
    <p:extLst>
      <p:ext uri="{BB962C8B-B14F-4D97-AF65-F5344CB8AC3E}">
        <p14:creationId xmlns:p14="http://schemas.microsoft.com/office/powerpoint/2010/main" val="3044599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851E108-28D6-4815-8ED4-8FB2A58DB69A}" type="datetime1">
              <a:rPr kumimoji="1" lang="ja-JP" altLang="en-US" smtClean="0"/>
              <a:t>2020/11/6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964516F-A834-419C-8A77-8FB5B980A6CF}" type="slidenum">
              <a:rPr kumimoji="1" lang="ja-JP" altLang="en-US" smtClean="0"/>
              <a:t>‹#›</a:t>
            </a:fld>
            <a:endParaRPr kumimoji="1" lang="ja-JP" altLang="en-US"/>
          </a:p>
        </p:txBody>
      </p:sp>
    </p:spTree>
    <p:extLst>
      <p:ext uri="{BB962C8B-B14F-4D97-AF65-F5344CB8AC3E}">
        <p14:creationId xmlns:p14="http://schemas.microsoft.com/office/powerpoint/2010/main" val="584158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456E3F-1C8E-4B51-93CD-AC6A742D80A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630AA6C-D315-4A2D-AE19-8FDBDB16E14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E2CB138-C20F-465D-BCB3-9308BA79130D}"/>
              </a:ext>
            </a:extLst>
          </p:cNvPr>
          <p:cNvSpPr>
            <a:spLocks noGrp="1"/>
          </p:cNvSpPr>
          <p:nvPr>
            <p:ph type="dt" sz="half" idx="10"/>
          </p:nvPr>
        </p:nvSpPr>
        <p:spPr/>
        <p:txBody>
          <a:bodyPr/>
          <a:lstStyle/>
          <a:p>
            <a:fld id="{7280E51C-E961-4AFE-A30C-6D6C932EE24D}" type="datetime1">
              <a:rPr kumimoji="1" lang="ja-JP" altLang="en-US" smtClean="0"/>
              <a:t>2020/11/6</a:t>
            </a:fld>
            <a:endParaRPr kumimoji="1" lang="ja-JP" altLang="en-US"/>
          </a:p>
        </p:txBody>
      </p:sp>
      <p:sp>
        <p:nvSpPr>
          <p:cNvPr id="5" name="フッター プレースホルダー 4">
            <a:extLst>
              <a:ext uri="{FF2B5EF4-FFF2-40B4-BE49-F238E27FC236}">
                <a16:creationId xmlns:a16="http://schemas.microsoft.com/office/drawing/2014/main" id="{EDC63811-AF80-454C-B311-094B93322D0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1C03A1D-4688-4FB3-A284-9B6A86CB51F5}"/>
              </a:ext>
            </a:extLst>
          </p:cNvPr>
          <p:cNvSpPr>
            <a:spLocks noGrp="1"/>
          </p:cNvSpPr>
          <p:nvPr>
            <p:ph type="sldNum" sz="quarter" idx="12"/>
          </p:nvPr>
        </p:nvSpPr>
        <p:spPr/>
        <p:txBody>
          <a:bodyPr/>
          <a:lstStyle/>
          <a:p>
            <a:fld id="{5BC1AA0F-DC6F-42CA-96D5-CD5B3CD1E82B}" type="slidenum">
              <a:rPr kumimoji="1" lang="ja-JP" altLang="en-US" smtClean="0"/>
              <a:t>‹#›</a:t>
            </a:fld>
            <a:endParaRPr kumimoji="1" lang="ja-JP" altLang="en-US"/>
          </a:p>
        </p:txBody>
      </p:sp>
    </p:spTree>
    <p:extLst>
      <p:ext uri="{BB962C8B-B14F-4D97-AF65-F5344CB8AC3E}">
        <p14:creationId xmlns:p14="http://schemas.microsoft.com/office/powerpoint/2010/main" val="1418803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FFC4F3C-EB01-41E1-8115-F0784C41FB32}" type="datetime1">
              <a:rPr kumimoji="1" lang="ja-JP" altLang="en-US" smtClean="0"/>
              <a:t>2020/11/6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964516F-A834-419C-8A77-8FB5B980A6CF}" type="slidenum">
              <a:rPr kumimoji="1" lang="ja-JP" altLang="en-US" smtClean="0"/>
              <a:t>‹#›</a:t>
            </a:fld>
            <a:endParaRPr kumimoji="1" lang="ja-JP" altLang="en-US"/>
          </a:p>
        </p:txBody>
      </p:sp>
    </p:spTree>
    <p:extLst>
      <p:ext uri="{BB962C8B-B14F-4D97-AF65-F5344CB8AC3E}">
        <p14:creationId xmlns:p14="http://schemas.microsoft.com/office/powerpoint/2010/main" val="1252521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B348A00-8CC1-4D27-BCBC-9C5C737E5E18}" type="datetime1">
              <a:rPr kumimoji="1" lang="ja-JP" altLang="en-US" smtClean="0"/>
              <a:t>2020/11/6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964516F-A834-419C-8A77-8FB5B980A6CF}" type="slidenum">
              <a:rPr kumimoji="1" lang="ja-JP" altLang="en-US" smtClean="0"/>
              <a:t>‹#›</a:t>
            </a:fld>
            <a:endParaRPr kumimoji="1" lang="ja-JP" altLang="en-US"/>
          </a:p>
        </p:txBody>
      </p:sp>
    </p:spTree>
    <p:extLst>
      <p:ext uri="{BB962C8B-B14F-4D97-AF65-F5344CB8AC3E}">
        <p14:creationId xmlns:p14="http://schemas.microsoft.com/office/powerpoint/2010/main" val="37070623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D882A58-5C71-4AC1-8DAA-65FDB3B881F5}" type="datetime1">
              <a:rPr kumimoji="1" lang="ja-JP" altLang="en-US" smtClean="0"/>
              <a:t>2020/11/6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964516F-A834-419C-8A77-8FB5B980A6CF}" type="slidenum">
              <a:rPr kumimoji="1" lang="ja-JP" altLang="en-US" smtClean="0"/>
              <a:t>‹#›</a:t>
            </a:fld>
            <a:endParaRPr kumimoji="1" lang="ja-JP" altLang="en-US"/>
          </a:p>
        </p:txBody>
      </p:sp>
    </p:spTree>
    <p:extLst>
      <p:ext uri="{BB962C8B-B14F-4D97-AF65-F5344CB8AC3E}">
        <p14:creationId xmlns:p14="http://schemas.microsoft.com/office/powerpoint/2010/main" val="3076117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1ABE6C-DD4A-4EC1-8406-3A4455743270}"/>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6477E63-2D80-4BCB-91CC-326BC1EC0DD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5498EB52-6282-4581-94FF-52D944631105}"/>
              </a:ext>
            </a:extLst>
          </p:cNvPr>
          <p:cNvSpPr>
            <a:spLocks noGrp="1"/>
          </p:cNvSpPr>
          <p:nvPr>
            <p:ph type="dt" sz="half" idx="10"/>
          </p:nvPr>
        </p:nvSpPr>
        <p:spPr/>
        <p:txBody>
          <a:bodyPr/>
          <a:lstStyle/>
          <a:p>
            <a:fld id="{DAD3033C-D370-400F-9DB8-D19303D2E3F0}" type="datetime1">
              <a:rPr kumimoji="1" lang="ja-JP" altLang="en-US" smtClean="0"/>
              <a:t>2020/11/6</a:t>
            </a:fld>
            <a:endParaRPr kumimoji="1" lang="ja-JP" altLang="en-US"/>
          </a:p>
        </p:txBody>
      </p:sp>
      <p:sp>
        <p:nvSpPr>
          <p:cNvPr id="5" name="フッター プレースホルダー 4">
            <a:extLst>
              <a:ext uri="{FF2B5EF4-FFF2-40B4-BE49-F238E27FC236}">
                <a16:creationId xmlns:a16="http://schemas.microsoft.com/office/drawing/2014/main" id="{5166CB3B-F415-4381-8DCC-3F11BFA3785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52294BC-F89B-4F5A-9C16-AD14F3C848CF}"/>
              </a:ext>
            </a:extLst>
          </p:cNvPr>
          <p:cNvSpPr>
            <a:spLocks noGrp="1"/>
          </p:cNvSpPr>
          <p:nvPr>
            <p:ph type="sldNum" sz="quarter" idx="12"/>
          </p:nvPr>
        </p:nvSpPr>
        <p:spPr/>
        <p:txBody>
          <a:bodyPr/>
          <a:lstStyle/>
          <a:p>
            <a:fld id="{5BC1AA0F-DC6F-42CA-96D5-CD5B3CD1E82B}" type="slidenum">
              <a:rPr kumimoji="1" lang="ja-JP" altLang="en-US" smtClean="0"/>
              <a:t>‹#›</a:t>
            </a:fld>
            <a:endParaRPr kumimoji="1" lang="ja-JP" altLang="en-US"/>
          </a:p>
        </p:txBody>
      </p:sp>
    </p:spTree>
    <p:extLst>
      <p:ext uri="{BB962C8B-B14F-4D97-AF65-F5344CB8AC3E}">
        <p14:creationId xmlns:p14="http://schemas.microsoft.com/office/powerpoint/2010/main" val="3443866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63059C-A7C4-40D2-A21A-75806941A3E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DD34D59-2BE7-4136-97B1-F9F96D7AB36B}"/>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75A85CB-8CF3-41AD-829C-80262849CEAE}"/>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0450DE42-8C6F-494F-8589-71D21A9A3467}"/>
              </a:ext>
            </a:extLst>
          </p:cNvPr>
          <p:cNvSpPr>
            <a:spLocks noGrp="1"/>
          </p:cNvSpPr>
          <p:nvPr>
            <p:ph type="dt" sz="half" idx="10"/>
          </p:nvPr>
        </p:nvSpPr>
        <p:spPr/>
        <p:txBody>
          <a:bodyPr/>
          <a:lstStyle/>
          <a:p>
            <a:fld id="{991ACE0A-BE62-467C-848F-64C6D0CD08A1}" type="datetime1">
              <a:rPr kumimoji="1" lang="ja-JP" altLang="en-US" smtClean="0"/>
              <a:t>2020/11/6</a:t>
            </a:fld>
            <a:endParaRPr kumimoji="1" lang="ja-JP" altLang="en-US"/>
          </a:p>
        </p:txBody>
      </p:sp>
      <p:sp>
        <p:nvSpPr>
          <p:cNvPr id="6" name="フッター プレースホルダー 5">
            <a:extLst>
              <a:ext uri="{FF2B5EF4-FFF2-40B4-BE49-F238E27FC236}">
                <a16:creationId xmlns:a16="http://schemas.microsoft.com/office/drawing/2014/main" id="{8A2CF1A1-3C2B-48FA-9EB5-1BCAD6DB88A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716E73E-08D8-4709-BA26-7FBBDCEC7C39}"/>
              </a:ext>
            </a:extLst>
          </p:cNvPr>
          <p:cNvSpPr>
            <a:spLocks noGrp="1"/>
          </p:cNvSpPr>
          <p:nvPr>
            <p:ph type="sldNum" sz="quarter" idx="12"/>
          </p:nvPr>
        </p:nvSpPr>
        <p:spPr/>
        <p:txBody>
          <a:bodyPr/>
          <a:lstStyle/>
          <a:p>
            <a:fld id="{5BC1AA0F-DC6F-42CA-96D5-CD5B3CD1E82B}" type="slidenum">
              <a:rPr kumimoji="1" lang="ja-JP" altLang="en-US" smtClean="0"/>
              <a:t>‹#›</a:t>
            </a:fld>
            <a:endParaRPr kumimoji="1" lang="ja-JP" altLang="en-US"/>
          </a:p>
        </p:txBody>
      </p:sp>
    </p:spTree>
    <p:extLst>
      <p:ext uri="{BB962C8B-B14F-4D97-AF65-F5344CB8AC3E}">
        <p14:creationId xmlns:p14="http://schemas.microsoft.com/office/powerpoint/2010/main" val="3665465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4E577D-5488-43C2-9517-34315428FEAB}"/>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F85DB07-7162-48C9-922B-B57FC6F6736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5F61F6CB-2078-4407-AE17-EAC0D8D6D832}"/>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3B7261BC-D459-4098-9590-44E6FECB4E3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EFBF49F4-8990-4221-A220-7240992776FC}"/>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A15168EC-0F7B-41A7-9297-58AB9FB1076F}"/>
              </a:ext>
            </a:extLst>
          </p:cNvPr>
          <p:cNvSpPr>
            <a:spLocks noGrp="1"/>
          </p:cNvSpPr>
          <p:nvPr>
            <p:ph type="dt" sz="half" idx="10"/>
          </p:nvPr>
        </p:nvSpPr>
        <p:spPr/>
        <p:txBody>
          <a:bodyPr/>
          <a:lstStyle/>
          <a:p>
            <a:fld id="{904CF5FB-5F42-4625-BC16-EB1D6DC957CD}" type="datetime1">
              <a:rPr kumimoji="1" lang="ja-JP" altLang="en-US" smtClean="0"/>
              <a:t>2020/11/6</a:t>
            </a:fld>
            <a:endParaRPr kumimoji="1" lang="ja-JP" altLang="en-US"/>
          </a:p>
        </p:txBody>
      </p:sp>
      <p:sp>
        <p:nvSpPr>
          <p:cNvPr id="8" name="フッター プレースホルダー 7">
            <a:extLst>
              <a:ext uri="{FF2B5EF4-FFF2-40B4-BE49-F238E27FC236}">
                <a16:creationId xmlns:a16="http://schemas.microsoft.com/office/drawing/2014/main" id="{21FEB7DA-A628-4057-833F-60A625E9F78F}"/>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965194C-33BE-47D5-8A24-9A9936BE7234}"/>
              </a:ext>
            </a:extLst>
          </p:cNvPr>
          <p:cNvSpPr>
            <a:spLocks noGrp="1"/>
          </p:cNvSpPr>
          <p:nvPr>
            <p:ph type="sldNum" sz="quarter" idx="12"/>
          </p:nvPr>
        </p:nvSpPr>
        <p:spPr/>
        <p:txBody>
          <a:bodyPr/>
          <a:lstStyle/>
          <a:p>
            <a:fld id="{5BC1AA0F-DC6F-42CA-96D5-CD5B3CD1E82B}" type="slidenum">
              <a:rPr kumimoji="1" lang="ja-JP" altLang="en-US" smtClean="0"/>
              <a:t>‹#›</a:t>
            </a:fld>
            <a:endParaRPr kumimoji="1" lang="ja-JP" altLang="en-US"/>
          </a:p>
        </p:txBody>
      </p:sp>
    </p:spTree>
    <p:extLst>
      <p:ext uri="{BB962C8B-B14F-4D97-AF65-F5344CB8AC3E}">
        <p14:creationId xmlns:p14="http://schemas.microsoft.com/office/powerpoint/2010/main" val="329525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B452E1-2D3C-4391-82E3-C4AE64CDC8B7}"/>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902CA52A-1730-497B-9AF3-1A4CD9D052B0}"/>
              </a:ext>
            </a:extLst>
          </p:cNvPr>
          <p:cNvSpPr>
            <a:spLocks noGrp="1"/>
          </p:cNvSpPr>
          <p:nvPr>
            <p:ph type="dt" sz="half" idx="10"/>
          </p:nvPr>
        </p:nvSpPr>
        <p:spPr/>
        <p:txBody>
          <a:bodyPr/>
          <a:lstStyle/>
          <a:p>
            <a:fld id="{BFA0AC8B-45F6-4150-91C5-C7E53385CFFA}" type="datetime1">
              <a:rPr kumimoji="1" lang="ja-JP" altLang="en-US" smtClean="0"/>
              <a:t>2020/11/6</a:t>
            </a:fld>
            <a:endParaRPr kumimoji="1" lang="ja-JP" altLang="en-US"/>
          </a:p>
        </p:txBody>
      </p:sp>
      <p:sp>
        <p:nvSpPr>
          <p:cNvPr id="4" name="フッター プレースホルダー 3">
            <a:extLst>
              <a:ext uri="{FF2B5EF4-FFF2-40B4-BE49-F238E27FC236}">
                <a16:creationId xmlns:a16="http://schemas.microsoft.com/office/drawing/2014/main" id="{A2E5DEA3-157D-451D-8978-2060913849D9}"/>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525D0393-2435-416B-A7EA-0BD7726B7739}"/>
              </a:ext>
            </a:extLst>
          </p:cNvPr>
          <p:cNvSpPr>
            <a:spLocks noGrp="1"/>
          </p:cNvSpPr>
          <p:nvPr>
            <p:ph type="sldNum" sz="quarter" idx="12"/>
          </p:nvPr>
        </p:nvSpPr>
        <p:spPr/>
        <p:txBody>
          <a:bodyPr/>
          <a:lstStyle/>
          <a:p>
            <a:fld id="{5BC1AA0F-DC6F-42CA-96D5-CD5B3CD1E82B}" type="slidenum">
              <a:rPr kumimoji="1" lang="ja-JP" altLang="en-US" smtClean="0"/>
              <a:t>‹#›</a:t>
            </a:fld>
            <a:endParaRPr kumimoji="1" lang="ja-JP" altLang="en-US"/>
          </a:p>
        </p:txBody>
      </p:sp>
    </p:spTree>
    <p:extLst>
      <p:ext uri="{BB962C8B-B14F-4D97-AF65-F5344CB8AC3E}">
        <p14:creationId xmlns:p14="http://schemas.microsoft.com/office/powerpoint/2010/main" val="3577260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94150C8-3F53-4DDB-A195-307A8D1FF8E2}"/>
              </a:ext>
            </a:extLst>
          </p:cNvPr>
          <p:cNvSpPr>
            <a:spLocks noGrp="1"/>
          </p:cNvSpPr>
          <p:nvPr>
            <p:ph type="dt" sz="half" idx="10"/>
          </p:nvPr>
        </p:nvSpPr>
        <p:spPr/>
        <p:txBody>
          <a:bodyPr/>
          <a:lstStyle/>
          <a:p>
            <a:fld id="{420DE11B-948E-489B-8922-05B598E85EE0}" type="datetime1">
              <a:rPr kumimoji="1" lang="ja-JP" altLang="en-US" smtClean="0"/>
              <a:t>2020/11/6</a:t>
            </a:fld>
            <a:endParaRPr kumimoji="1" lang="ja-JP" altLang="en-US"/>
          </a:p>
        </p:txBody>
      </p:sp>
      <p:sp>
        <p:nvSpPr>
          <p:cNvPr id="3" name="フッター プレースホルダー 2">
            <a:extLst>
              <a:ext uri="{FF2B5EF4-FFF2-40B4-BE49-F238E27FC236}">
                <a16:creationId xmlns:a16="http://schemas.microsoft.com/office/drawing/2014/main" id="{B36F2B60-0411-4F64-9F1B-A467821CBC54}"/>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679C5D5-9A20-4BE1-998E-1BBDFC46E85D}"/>
              </a:ext>
            </a:extLst>
          </p:cNvPr>
          <p:cNvSpPr>
            <a:spLocks noGrp="1"/>
          </p:cNvSpPr>
          <p:nvPr>
            <p:ph type="sldNum" sz="quarter" idx="12"/>
          </p:nvPr>
        </p:nvSpPr>
        <p:spPr/>
        <p:txBody>
          <a:bodyPr/>
          <a:lstStyle/>
          <a:p>
            <a:fld id="{5BC1AA0F-DC6F-42CA-96D5-CD5B3CD1E82B}" type="slidenum">
              <a:rPr kumimoji="1" lang="ja-JP" altLang="en-US" smtClean="0"/>
              <a:t>‹#›</a:t>
            </a:fld>
            <a:endParaRPr kumimoji="1" lang="ja-JP" altLang="en-US"/>
          </a:p>
        </p:txBody>
      </p:sp>
    </p:spTree>
    <p:extLst>
      <p:ext uri="{BB962C8B-B14F-4D97-AF65-F5344CB8AC3E}">
        <p14:creationId xmlns:p14="http://schemas.microsoft.com/office/powerpoint/2010/main" val="1662247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176648-F32A-4491-B5C9-16FCA81568A0}"/>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55798A0-410D-4CCE-A53A-590F5FC4563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4A72D6E2-9321-4A4A-9354-44E60B0DFE9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3207118-7EE8-44A9-97CE-463EB14DD6A0}"/>
              </a:ext>
            </a:extLst>
          </p:cNvPr>
          <p:cNvSpPr>
            <a:spLocks noGrp="1"/>
          </p:cNvSpPr>
          <p:nvPr>
            <p:ph type="dt" sz="half" idx="10"/>
          </p:nvPr>
        </p:nvSpPr>
        <p:spPr/>
        <p:txBody>
          <a:bodyPr/>
          <a:lstStyle/>
          <a:p>
            <a:fld id="{C4F12BBB-8CDC-49CB-A4AA-1601EC218B83}" type="datetime1">
              <a:rPr kumimoji="1" lang="ja-JP" altLang="en-US" smtClean="0"/>
              <a:t>2020/11/6</a:t>
            </a:fld>
            <a:endParaRPr kumimoji="1" lang="ja-JP" altLang="en-US"/>
          </a:p>
        </p:txBody>
      </p:sp>
      <p:sp>
        <p:nvSpPr>
          <p:cNvPr id="6" name="フッター プレースホルダー 5">
            <a:extLst>
              <a:ext uri="{FF2B5EF4-FFF2-40B4-BE49-F238E27FC236}">
                <a16:creationId xmlns:a16="http://schemas.microsoft.com/office/drawing/2014/main" id="{A11FA5C1-DFDB-474A-BE54-03CC152031C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F7E05F3-4BF4-4326-98F3-CF717656DBD3}"/>
              </a:ext>
            </a:extLst>
          </p:cNvPr>
          <p:cNvSpPr>
            <a:spLocks noGrp="1"/>
          </p:cNvSpPr>
          <p:nvPr>
            <p:ph type="sldNum" sz="quarter" idx="12"/>
          </p:nvPr>
        </p:nvSpPr>
        <p:spPr/>
        <p:txBody>
          <a:bodyPr/>
          <a:lstStyle/>
          <a:p>
            <a:fld id="{5BC1AA0F-DC6F-42CA-96D5-CD5B3CD1E82B}" type="slidenum">
              <a:rPr kumimoji="1" lang="ja-JP" altLang="en-US" smtClean="0"/>
              <a:t>‹#›</a:t>
            </a:fld>
            <a:endParaRPr kumimoji="1" lang="ja-JP" altLang="en-US"/>
          </a:p>
        </p:txBody>
      </p:sp>
    </p:spTree>
    <p:extLst>
      <p:ext uri="{BB962C8B-B14F-4D97-AF65-F5344CB8AC3E}">
        <p14:creationId xmlns:p14="http://schemas.microsoft.com/office/powerpoint/2010/main" val="1854661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D4F15E-120C-43FE-BDEC-9628C1C45917}"/>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E86D8A19-0C16-408A-BFC8-1726E94950D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2F52CDA7-9569-44A2-8327-B93076BEBF1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4221CEA-066D-4358-B64A-8E4EC2CB0E9D}"/>
              </a:ext>
            </a:extLst>
          </p:cNvPr>
          <p:cNvSpPr>
            <a:spLocks noGrp="1"/>
          </p:cNvSpPr>
          <p:nvPr>
            <p:ph type="dt" sz="half" idx="10"/>
          </p:nvPr>
        </p:nvSpPr>
        <p:spPr/>
        <p:txBody>
          <a:bodyPr/>
          <a:lstStyle/>
          <a:p>
            <a:fld id="{7180C651-AEA5-4C02-8597-9CE351BA1D2A}" type="datetime1">
              <a:rPr kumimoji="1" lang="ja-JP" altLang="en-US" smtClean="0"/>
              <a:t>2020/11/6</a:t>
            </a:fld>
            <a:endParaRPr kumimoji="1" lang="ja-JP" altLang="en-US"/>
          </a:p>
        </p:txBody>
      </p:sp>
      <p:sp>
        <p:nvSpPr>
          <p:cNvPr id="6" name="フッター プレースホルダー 5">
            <a:extLst>
              <a:ext uri="{FF2B5EF4-FFF2-40B4-BE49-F238E27FC236}">
                <a16:creationId xmlns:a16="http://schemas.microsoft.com/office/drawing/2014/main" id="{83131AA3-8EF7-4E73-9024-ACA199C53AD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B86C098-51D7-4557-A0C4-12DA7E43ABDA}"/>
              </a:ext>
            </a:extLst>
          </p:cNvPr>
          <p:cNvSpPr>
            <a:spLocks noGrp="1"/>
          </p:cNvSpPr>
          <p:nvPr>
            <p:ph type="sldNum" sz="quarter" idx="12"/>
          </p:nvPr>
        </p:nvSpPr>
        <p:spPr/>
        <p:txBody>
          <a:bodyPr/>
          <a:lstStyle/>
          <a:p>
            <a:fld id="{5BC1AA0F-DC6F-42CA-96D5-CD5B3CD1E82B}" type="slidenum">
              <a:rPr kumimoji="1" lang="ja-JP" altLang="en-US" smtClean="0"/>
              <a:t>‹#›</a:t>
            </a:fld>
            <a:endParaRPr kumimoji="1" lang="ja-JP" altLang="en-US"/>
          </a:p>
        </p:txBody>
      </p:sp>
    </p:spTree>
    <p:extLst>
      <p:ext uri="{BB962C8B-B14F-4D97-AF65-F5344CB8AC3E}">
        <p14:creationId xmlns:p14="http://schemas.microsoft.com/office/powerpoint/2010/main" val="2784888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AE1D88E-1958-43BE-8116-FB4D13F6C4E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B338104-B965-4950-BB0C-1B654A05CC9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448DEB6-B332-4FD6-82FD-AF3C8041CD4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631E430-96D6-457B-98F0-19B5AA62D302}" type="datetime1">
              <a:rPr kumimoji="1" lang="ja-JP" altLang="en-US" smtClean="0"/>
              <a:t>2020/11/6</a:t>
            </a:fld>
            <a:endParaRPr kumimoji="1" lang="ja-JP" altLang="en-US"/>
          </a:p>
        </p:txBody>
      </p:sp>
      <p:sp>
        <p:nvSpPr>
          <p:cNvPr id="5" name="フッター プレースホルダー 4">
            <a:extLst>
              <a:ext uri="{FF2B5EF4-FFF2-40B4-BE49-F238E27FC236}">
                <a16:creationId xmlns:a16="http://schemas.microsoft.com/office/drawing/2014/main" id="{4310A2B0-3A43-44EB-8F7B-36AFB3DD94D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07804703-17A7-48BC-AD05-B8F51BCE5757}"/>
              </a:ext>
            </a:extLst>
          </p:cNvPr>
          <p:cNvSpPr>
            <a:spLocks noGrp="1"/>
          </p:cNvSpPr>
          <p:nvPr>
            <p:ph type="sldNum" sz="quarter" idx="4"/>
          </p:nvPr>
        </p:nvSpPr>
        <p:spPr>
          <a:xfrm>
            <a:off x="7086600" y="6538913"/>
            <a:ext cx="20574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5BC1AA0F-DC6F-42CA-96D5-CD5B3CD1E82B}" type="slidenum">
              <a:rPr lang="ja-JP" altLang="en-US" smtClean="0"/>
              <a:pPr/>
              <a:t>‹#›</a:t>
            </a:fld>
            <a:endParaRPr lang="ja-JP" altLang="en-US" dirty="0"/>
          </a:p>
        </p:txBody>
      </p:sp>
    </p:spTree>
    <p:extLst>
      <p:ext uri="{BB962C8B-B14F-4D97-AF65-F5344CB8AC3E}">
        <p14:creationId xmlns:p14="http://schemas.microsoft.com/office/powerpoint/2010/main" val="289340815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CEA7F8-B2A5-42E0-880F-3701B7371196}" type="datetime1">
              <a:rPr kumimoji="1" lang="ja-JP" altLang="en-US" smtClean="0"/>
              <a:t>2020/11/6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64516F-A834-419C-8A77-8FB5B980A6CF}" type="slidenum">
              <a:rPr kumimoji="1" lang="ja-JP" altLang="en-US" smtClean="0"/>
              <a:t>‹#›</a:t>
            </a:fld>
            <a:endParaRPr kumimoji="1" lang="ja-JP" altLang="en-US"/>
          </a:p>
        </p:txBody>
      </p:sp>
    </p:spTree>
    <p:extLst>
      <p:ext uri="{BB962C8B-B14F-4D97-AF65-F5344CB8AC3E}">
        <p14:creationId xmlns:p14="http://schemas.microsoft.com/office/powerpoint/2010/main" val="319477494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vatican.va/content/francesco/en/speeches/2016/july/documents/papa-francesco_20160730_polonia-veglia-giovani.htm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5.xml"/><Relationship Id="rId5" Type="http://schemas.openxmlformats.org/officeDocument/2006/relationships/hyperlink" Target="John%20Polkinghorne" TargetMode="External"/><Relationship Id="rId4" Type="http://schemas.openxmlformats.org/officeDocument/2006/relationships/hyperlink" Target="https://www.amazon.com/Quantum-Leap-Polkinghorne-Science-Religion/dp/185424972X/ref=sr_1_15?keywords=quantum+leap&amp;qid=1576140337&amp;s=books&amp;sr=1-15"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hyperlink" Target="http://w2.vatican.va/content/benedict-xvi/en/messages/peace/documents/hf_ben-xvi_mes_20091208_xliii-world-day-peace.html" TargetMode="External"/><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hyperlink" Target="http://www.vatican.va/content/benedict-xvi/en/encyclicals/documents/hf_ben-xvi_enc_20090629_caritas-in-veritate.html"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2.vatican.va/content/francesco/en/speeches/2015/july/documents/papa-francesco_20150709_bolivia-movimenti-popolari.html" TargetMode="External"/><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hyperlink" Target="https://youtu.be/oBM7DIeMsP0?t=486"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hyperlink" Target="http://llc-research.jp/blog/column/244-concept-origin-of-legal-person/"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8" Type="http://schemas.openxmlformats.org/officeDocument/2006/relationships/hyperlink" Target="https://en.wikipedia.org/wiki/European_wars_of_religion" TargetMode="External"/><Relationship Id="rId13" Type="http://schemas.openxmlformats.org/officeDocument/2006/relationships/hyperlink" Target="https://en.wikipedia.org/wiki/French_Revolution" TargetMode="External"/><Relationship Id="rId18" Type="http://schemas.openxmlformats.org/officeDocument/2006/relationships/hyperlink" Target="https://en.wikipedia.org/wiki/Feminism" TargetMode="External"/><Relationship Id="rId3" Type="http://schemas.openxmlformats.org/officeDocument/2006/relationships/image" Target="../media/image2.png"/><Relationship Id="rId21" Type="http://schemas.openxmlformats.org/officeDocument/2006/relationships/hyperlink" Target="https://en.wikipedia.org/wiki/Soviet_bloc" TargetMode="External"/><Relationship Id="rId7" Type="http://schemas.openxmlformats.org/officeDocument/2006/relationships/hyperlink" Target="https://en.wikipedia.org/wiki/Renaissance_humanism" TargetMode="External"/><Relationship Id="rId12" Type="http://schemas.openxmlformats.org/officeDocument/2006/relationships/hyperlink" Target="https://en.wikipedia.org/wiki/American_Revolution" TargetMode="External"/><Relationship Id="rId17" Type="http://schemas.openxmlformats.org/officeDocument/2006/relationships/hyperlink" Target="https://en.wikipedia.org/wiki/Post-war" TargetMode="External"/><Relationship Id="rId2" Type="http://schemas.openxmlformats.org/officeDocument/2006/relationships/notesSlide" Target="../notesSlides/notesSlide5.xml"/><Relationship Id="rId16" Type="http://schemas.openxmlformats.org/officeDocument/2006/relationships/hyperlink" Target="https://en.wikipedia.org/wiki/Universal_Declaration_of_Human_Rights" TargetMode="External"/><Relationship Id="rId20" Type="http://schemas.openxmlformats.org/officeDocument/2006/relationships/hyperlink" Target="https://en.wikipedia.org/wiki/Civil_rights_movement" TargetMode="External"/><Relationship Id="rId1" Type="http://schemas.openxmlformats.org/officeDocument/2006/relationships/slideLayout" Target="../slideLayouts/slideLayout15.xml"/><Relationship Id="rId6" Type="http://schemas.openxmlformats.org/officeDocument/2006/relationships/hyperlink" Target="https://en.wikipedia.org/wiki/Early_modern_period" TargetMode="External"/><Relationship Id="rId11" Type="http://schemas.openxmlformats.org/officeDocument/2006/relationships/hyperlink" Target="https://en.wikipedia.org/wiki/Age_of_Enlightenment" TargetMode="External"/><Relationship Id="rId5" Type="http://schemas.openxmlformats.org/officeDocument/2006/relationships/hyperlink" Target="https://en.wikipedia.org/wiki/Human_rights" TargetMode="External"/><Relationship Id="rId15" Type="http://schemas.openxmlformats.org/officeDocument/2006/relationships/hyperlink" Target="https://en.wikipedia.org/wiki/Universal_suffrage" TargetMode="External"/><Relationship Id="rId10" Type="http://schemas.openxmlformats.org/officeDocument/2006/relationships/hyperlink" Target="https://en.wikipedia.org/wiki/Natural_and_legal_rights" TargetMode="External"/><Relationship Id="rId19" Type="http://schemas.openxmlformats.org/officeDocument/2006/relationships/hyperlink" Target="https://en.wikipedia.org/wiki/African_Americans" TargetMode="External"/><Relationship Id="rId4" Type="http://schemas.openxmlformats.org/officeDocument/2006/relationships/hyperlink" Target="https://en.wikipedia.org/wiki/History_of_human_rights" TargetMode="External"/><Relationship Id="rId9" Type="http://schemas.openxmlformats.org/officeDocument/2006/relationships/hyperlink" Target="https://en.wikipedia.org/wiki/Liberalism" TargetMode="External"/><Relationship Id="rId14" Type="http://schemas.openxmlformats.org/officeDocument/2006/relationships/hyperlink" Target="https://en.wikipedia.org/wiki/Revolutions_of_1848" TargetMode="External"/><Relationship Id="rId22" Type="http://schemas.openxmlformats.org/officeDocument/2006/relationships/hyperlink" Target="https://books.google.com/ngrams/graph?content=human+dignity%2Chuman+rights%2Chuman+person&amp;year_start=1700&amp;year_end=2000&amp;corpus=15&amp;smoothing=3&amp;share=&amp;direct_url=t1%3B%2Chuman%20dignity%3B%2Cc0%3B.t1%3B%2Chuman%20rights%3B%2Cc0%3B.t1%3B%2Chuman%20person%3B%2Cc0#t1%3B%2Chuman%20dignity%3B%2Cc0%3B.t1%3B%2Chuman%20rights%3B%2Cc0%3B.t1%3B%2Chuman%20person%3B%2Cc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amazon.co.jp/&#12488;&#12510;&#12473;&#12539;&#12450;&#12463;&#12451;&#12490;&#12473;&#12395;&#12362;&#12369;&#12427;&#20154;&#26684;-&#12506;&#12523;&#12477;&#12490;-&#12398;&#23384;&#22312;&#35542;-&#23665;&#26412;-&#33459;&#20037;/dp/4862851452/ref=sr_1_fkmr0_1?__mk_ja_JP=%E3%82%AB%E3%82%BF%E3%82%AB%E3%83%8A&amp;keywords=%E3%83%88%E3%83%9E%E3%82%B9%E3%83%BB%E3%82%A2%E3%82%AF%E3%82%A3%E3%83%8A%E3%82%B9%E3%81%AB%E3%82%88%E3%82%8B%E4%BA%BA%E6%A0%BC%E3%81%AE%E5%AD%98%E5%9C%A8%E8%AB%96&amp;qid=1583929176&amp;sr=8-1-fkmr0"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hyperlink" Target="http://llc-research.jp/~archives/Papers/Laudato%20Si/a%20greater%20sense%20of%20responsibility%20for%20the%20common%20good/Stockholm%201972%20%20Brief%20Summary%20of%20the%20General%20Debate.pdf"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hyperlink" Target="https://www.newadvent.org/cathen/04332a.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66EA76-CA19-4F17-92CA-DDB1D2A2D607}"/>
              </a:ext>
            </a:extLst>
          </p:cNvPr>
          <p:cNvSpPr>
            <a:spLocks noGrp="1"/>
          </p:cNvSpPr>
          <p:nvPr>
            <p:ph type="ctrTitle"/>
          </p:nvPr>
        </p:nvSpPr>
        <p:spPr>
          <a:xfrm>
            <a:off x="58571" y="602865"/>
            <a:ext cx="3928849" cy="2991416"/>
          </a:xfrm>
        </p:spPr>
        <p:txBody>
          <a:bodyPr anchor="b">
            <a:normAutofit/>
          </a:bodyPr>
          <a:lstStyle/>
          <a:p>
            <a:r>
              <a:rPr lang="ja-JP" altLang="en-US" sz="1400" dirty="0"/>
              <a:t>真生会館 学び合いの会 分科会</a:t>
            </a:r>
            <a:br>
              <a:rPr lang="en-US" altLang="ja-JP" sz="1400" dirty="0"/>
            </a:br>
            <a:r>
              <a:rPr lang="ja-JP" altLang="en-US" sz="1100" dirty="0"/>
              <a:t>教皇フランシスコの思想</a:t>
            </a:r>
            <a:br>
              <a:rPr lang="en-US" altLang="ja-JP" sz="2100" dirty="0"/>
            </a:br>
            <a:r>
              <a:rPr lang="ja-JP" altLang="en-US" sz="2100" dirty="0"/>
              <a:t>　</a:t>
            </a:r>
            <a:br>
              <a:rPr lang="en-US" altLang="ja-JP" sz="2100" dirty="0"/>
            </a:br>
            <a:r>
              <a:rPr lang="en-US" altLang="ja-JP" sz="2800" dirty="0"/>
              <a:t>Building bridges between </a:t>
            </a:r>
            <a:br>
              <a:rPr lang="en-US" altLang="ja-JP" sz="2800" dirty="0"/>
            </a:br>
            <a:r>
              <a:rPr lang="en-US" altLang="ja-JP" sz="2800" dirty="0"/>
              <a:t>peoples and individuals </a:t>
            </a:r>
            <a:br>
              <a:rPr lang="en-US" altLang="ja-JP" sz="2100" dirty="0"/>
            </a:br>
            <a:br>
              <a:rPr lang="en-US" altLang="ja-JP" sz="1000" dirty="0"/>
            </a:br>
            <a:r>
              <a:rPr lang="ja-JP" altLang="en-US" sz="1200" dirty="0"/>
              <a:t>その</a:t>
            </a:r>
            <a:r>
              <a:rPr lang="en-US" altLang="ja-JP" sz="1200" dirty="0"/>
              <a:t>2</a:t>
            </a:r>
            <a:r>
              <a:rPr lang="ja-JP" altLang="en-US" sz="1200" dirty="0"/>
              <a:t>：</a:t>
            </a:r>
            <a:r>
              <a:rPr lang="en-US" altLang="ja-JP" sz="1200" dirty="0"/>
              <a:t>bridges</a:t>
            </a:r>
            <a:r>
              <a:rPr lang="ja-JP" altLang="en-US" sz="1200" dirty="0"/>
              <a:t>一つ一つの解説</a:t>
            </a:r>
            <a:br>
              <a:rPr lang="en-US" altLang="ja-JP" sz="2100" dirty="0"/>
            </a:br>
            <a:endParaRPr kumimoji="1" lang="ja-JP" altLang="en-US" sz="2100" dirty="0"/>
          </a:p>
        </p:txBody>
      </p:sp>
      <p:sp>
        <p:nvSpPr>
          <p:cNvPr id="3" name="字幕 2">
            <a:extLst>
              <a:ext uri="{FF2B5EF4-FFF2-40B4-BE49-F238E27FC236}">
                <a16:creationId xmlns:a16="http://schemas.microsoft.com/office/drawing/2014/main" id="{B6869723-AE5D-409D-B386-048448A32648}"/>
              </a:ext>
            </a:extLst>
          </p:cNvPr>
          <p:cNvSpPr>
            <a:spLocks noGrp="1"/>
          </p:cNvSpPr>
          <p:nvPr>
            <p:ph type="subTitle" idx="1"/>
          </p:nvPr>
        </p:nvSpPr>
        <p:spPr>
          <a:xfrm>
            <a:off x="445241" y="4805676"/>
            <a:ext cx="3125336" cy="2163551"/>
          </a:xfrm>
        </p:spPr>
        <p:txBody>
          <a:bodyPr anchor="t">
            <a:normAutofit/>
          </a:bodyPr>
          <a:lstStyle/>
          <a:p>
            <a:pPr algn="l"/>
            <a:endParaRPr kumimoji="1" lang="en-US" altLang="ja-JP" dirty="0"/>
          </a:p>
          <a:p>
            <a:pPr algn="l"/>
            <a:endParaRPr lang="en-US" altLang="ja-JP" dirty="0"/>
          </a:p>
          <a:p>
            <a:pPr algn="l"/>
            <a:endParaRPr lang="en-US" altLang="ja-JP" dirty="0"/>
          </a:p>
          <a:p>
            <a:pPr algn="l"/>
            <a:endParaRPr kumimoji="1" lang="en-US" altLang="ja-JP" dirty="0"/>
          </a:p>
          <a:p>
            <a:r>
              <a:rPr kumimoji="1" lang="en-US" altLang="ja-JP" sz="1050" dirty="0"/>
              <a:t>2020.05.16</a:t>
            </a:r>
            <a:endParaRPr lang="en-US" altLang="ja-JP" sz="1050" dirty="0"/>
          </a:p>
          <a:p>
            <a:r>
              <a:rPr kumimoji="1" lang="ja-JP" altLang="en-US" sz="1050" dirty="0"/>
              <a:t>齋藤旬</a:t>
            </a:r>
          </a:p>
        </p:txBody>
      </p:sp>
      <p:pic>
        <p:nvPicPr>
          <p:cNvPr id="4" name="図 3">
            <a:extLst>
              <a:ext uri="{FF2B5EF4-FFF2-40B4-BE49-F238E27FC236}">
                <a16:creationId xmlns:a16="http://schemas.microsoft.com/office/drawing/2014/main" id="{3A44E9BF-551C-4331-A477-E250E0B63CC7}"/>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1115056" y="3341788"/>
            <a:ext cx="1815878" cy="2545663"/>
          </a:xfrm>
          <a:prstGeom prst="rect">
            <a:avLst/>
          </a:prstGeom>
          <a:noFill/>
        </p:spPr>
      </p:pic>
      <p:sp>
        <p:nvSpPr>
          <p:cNvPr id="5" name="スライド番号プレースホルダー 4">
            <a:extLst>
              <a:ext uri="{FF2B5EF4-FFF2-40B4-BE49-F238E27FC236}">
                <a16:creationId xmlns:a16="http://schemas.microsoft.com/office/drawing/2014/main" id="{86F0DA64-3146-4CAB-8A50-AE64905DD2DD}"/>
              </a:ext>
            </a:extLst>
          </p:cNvPr>
          <p:cNvSpPr>
            <a:spLocks noGrp="1"/>
          </p:cNvSpPr>
          <p:nvPr>
            <p:ph type="sldNum" sz="quarter" idx="12"/>
          </p:nvPr>
        </p:nvSpPr>
        <p:spPr/>
        <p:txBody>
          <a:bodyPr/>
          <a:lstStyle/>
          <a:p>
            <a:fld id="{5BC1AA0F-DC6F-42CA-96D5-CD5B3CD1E82B}" type="slidenum">
              <a:rPr kumimoji="1" lang="ja-JP" altLang="en-US" smtClean="0"/>
              <a:t>1</a:t>
            </a:fld>
            <a:endParaRPr kumimoji="1" lang="ja-JP" altLang="en-US" dirty="0"/>
          </a:p>
        </p:txBody>
      </p:sp>
      <p:sp>
        <p:nvSpPr>
          <p:cNvPr id="6" name="テキスト ボックス 5">
            <a:extLst>
              <a:ext uri="{FF2B5EF4-FFF2-40B4-BE49-F238E27FC236}">
                <a16:creationId xmlns:a16="http://schemas.microsoft.com/office/drawing/2014/main" id="{07D8ACC4-ED39-4635-A75A-E6DE59D2B917}"/>
              </a:ext>
            </a:extLst>
          </p:cNvPr>
          <p:cNvSpPr txBox="1"/>
          <p:nvPr/>
        </p:nvSpPr>
        <p:spPr>
          <a:xfrm>
            <a:off x="3812868" y="109544"/>
            <a:ext cx="5156580" cy="6786473"/>
          </a:xfrm>
          <a:prstGeom prst="rect">
            <a:avLst/>
          </a:prstGeom>
          <a:noFill/>
        </p:spPr>
        <p:txBody>
          <a:bodyPr wrap="square" rtlCol="0">
            <a:spAutoFit/>
          </a:bodyPr>
          <a:lstStyle/>
          <a:p>
            <a:pPr algn="ctr"/>
            <a:r>
              <a:rPr lang="en-US" altLang="ja-JP" sz="2000" i="1" dirty="0"/>
              <a:t>God expects something from you.</a:t>
            </a:r>
          </a:p>
          <a:p>
            <a:r>
              <a:rPr kumimoji="1" lang="en-US" altLang="ja-JP" sz="1100" dirty="0"/>
              <a:t>『</a:t>
            </a:r>
            <a:r>
              <a:rPr kumimoji="1" lang="ja-JP" altLang="en-US" sz="1100" dirty="0"/>
              <a:t>橋をつくるために</a:t>
            </a:r>
            <a:r>
              <a:rPr kumimoji="1" lang="en-US" altLang="ja-JP" sz="1100" dirty="0"/>
              <a:t>』300</a:t>
            </a:r>
            <a:r>
              <a:rPr kumimoji="1" lang="ja-JP" altLang="en-US" sz="1100" dirty="0"/>
              <a:t>頁　（</a:t>
            </a:r>
            <a:r>
              <a:rPr kumimoji="1" lang="en-US" altLang="ja-JP" sz="1100" dirty="0">
                <a:hlinkClick r:id="rId4"/>
              </a:rPr>
              <a:t>2016 World Youth Day</a:t>
            </a:r>
            <a:r>
              <a:rPr kumimoji="1" lang="ja-JP" altLang="en-US" sz="1100" dirty="0">
                <a:hlinkClick r:id="rId4"/>
              </a:rPr>
              <a:t>前夜メッセージ</a:t>
            </a:r>
            <a:r>
              <a:rPr kumimoji="1" lang="ja-JP" altLang="en-US" sz="1100" dirty="0"/>
              <a:t>）</a:t>
            </a:r>
            <a:endParaRPr kumimoji="1" lang="en-US" altLang="ja-JP" sz="1100" dirty="0"/>
          </a:p>
          <a:p>
            <a:endParaRPr kumimoji="1" lang="en-US" altLang="ja-JP" sz="1100" dirty="0"/>
          </a:p>
          <a:p>
            <a:pPr algn="just"/>
            <a:r>
              <a:rPr kumimoji="1" lang="ja-JP" altLang="en-US" sz="1100" dirty="0"/>
              <a:t>（･･･）まさにここに大きな麻痺があります。幸せとは安楽な生活のことだと思い始めるとき、幸せであるということは眠ったままとか麻薬中毒の状態で人生を歩むことだと思い始めるとき、幸せになるための唯一の方法は頭がぼんやりした状態でいることだと思い始めるとき、大きな麻痺があります。麻薬がからだに悪いのは確かですが、社会的に受け入れられている麻薬は他にも沢山あって、どの麻薬も最後には私たちを奴隷としてしまうのです。どの麻薬も私たちから、</a:t>
            </a:r>
            <a:r>
              <a:rPr kumimoji="1" lang="ja-JP" altLang="en-US" sz="1100" dirty="0">
                <a:solidFill>
                  <a:srgbClr val="FF0000"/>
                </a:solidFill>
              </a:rPr>
              <a:t>私たちの最大の善を、</a:t>
            </a:r>
            <a:r>
              <a:rPr kumimoji="1" lang="en-US" altLang="ja-JP" sz="1100" dirty="0">
                <a:solidFill>
                  <a:srgbClr val="FF0000"/>
                </a:solidFill>
              </a:rPr>
              <a:t>freedom</a:t>
            </a:r>
            <a:r>
              <a:rPr kumimoji="1" lang="ja-JP" altLang="en-US" sz="1100" dirty="0">
                <a:solidFill>
                  <a:srgbClr val="FF0000"/>
                </a:solidFill>
              </a:rPr>
              <a:t>を</a:t>
            </a:r>
            <a:r>
              <a:rPr kumimoji="1" lang="ja-JP" altLang="en-US" sz="1100" dirty="0"/>
              <a:t>奪うのです。</a:t>
            </a:r>
            <a:endParaRPr kumimoji="1" lang="en-US" altLang="ja-JP" sz="1100" dirty="0"/>
          </a:p>
          <a:p>
            <a:pPr algn="just"/>
            <a:endParaRPr lang="en-US" altLang="ja-JP" sz="1100" dirty="0"/>
          </a:p>
          <a:p>
            <a:pPr algn="just"/>
            <a:r>
              <a:rPr kumimoji="1" lang="ja-JP" altLang="en-US" sz="1100" dirty="0"/>
              <a:t>皆さん、イエスは危険を恐れぬ主です。常に「彼方」へと向かう主です。イエスは安楽の主ではありません。安全、快適の主ではありません。イエスに従うためには、一定の勇気が必要です。心を決めて安楽椅子を離れ、靴をはき、一度も思い描いたことのない道を、想像すらしなかった道を歩き始めるのです。新たな地平を開いてくれる道を、喜びを伝え広めることが出来る道を、神への愛から生まれるあの喜び、いつくしみの動作や態度が心に残すあの喜びを伝え広めることができる道を、歩き始めるのです。道を行くのです。私たちの神の「愚かさ」</a:t>
            </a:r>
            <a:r>
              <a:rPr kumimoji="1" lang="en-US" altLang="ja-JP" sz="1100" dirty="0"/>
              <a:t>(</a:t>
            </a:r>
            <a:r>
              <a:rPr kumimoji="1" lang="ja-JP" altLang="en-US" sz="1100" dirty="0"/>
              <a:t>*</a:t>
            </a:r>
            <a:r>
              <a:rPr kumimoji="1" lang="en-US" altLang="ja-JP" sz="1100" dirty="0"/>
              <a:t>)</a:t>
            </a:r>
            <a:r>
              <a:rPr kumimoji="1" lang="ja-JP" altLang="en-US" sz="1100" dirty="0"/>
              <a:t>に従って。神は私たちに教えて下さいました。飢えている人、渇いている人、裸の人、病気の人、困っている友、牢にいる人、難民、移民、一人ぼっちの隣人のうちに神と出会うことが出来ると･･････</a:t>
            </a:r>
            <a:r>
              <a:rPr lang="ja-JP" altLang="en-US" sz="1100" dirty="0"/>
              <a:t> （･･･）</a:t>
            </a:r>
            <a:endParaRPr lang="en-US" altLang="ja-JP" sz="1100" dirty="0"/>
          </a:p>
          <a:p>
            <a:pPr algn="just"/>
            <a:endParaRPr kumimoji="1" lang="en-US" altLang="ja-JP" sz="1100" dirty="0"/>
          </a:p>
          <a:p>
            <a:pPr lvl="1" algn="just"/>
            <a:r>
              <a:rPr kumimoji="1" lang="ja-JP" altLang="en-US" sz="800" dirty="0"/>
              <a:t>（*）神の「愚かさ」：コリント人への手紙（</a:t>
            </a:r>
            <a:r>
              <a:rPr kumimoji="1" lang="en-US" altLang="ja-JP" sz="800" dirty="0"/>
              <a:t>1</a:t>
            </a:r>
            <a:r>
              <a:rPr kumimoji="1" lang="ja-JP" altLang="en-US" sz="800" dirty="0"/>
              <a:t>）</a:t>
            </a:r>
            <a:r>
              <a:rPr kumimoji="1" lang="en-US" altLang="ja-JP" sz="800" dirty="0"/>
              <a:t>1.18-1.25</a:t>
            </a:r>
          </a:p>
          <a:p>
            <a:pPr lvl="1" algn="just"/>
            <a:endParaRPr kumimoji="1" lang="en-US" altLang="ja-JP" sz="800" dirty="0"/>
          </a:p>
          <a:p>
            <a:pPr lvl="1" algn="just"/>
            <a:r>
              <a:rPr lang="ja-JP" altLang="en-US" sz="800" dirty="0"/>
              <a:t>十字架の言葉は、滅んでいく者にとっては愚かなものですが、わたしたち救われる者には神の力です。それは、こう書いてあるからです。「わたしは知恵ある者の知恵を滅ぼし、賢い者の賢さを意味のないものにする。」</a:t>
            </a:r>
            <a:r>
              <a:rPr lang="en-US" altLang="ja-JP" sz="800" dirty="0"/>
              <a:t> </a:t>
            </a:r>
            <a:r>
              <a:rPr lang="ja-JP" altLang="en-US" sz="800" dirty="0"/>
              <a:t>知恵のある人はどこにいる。学者はどこにいる。この世の論客はどこにいる。神は世の知恵を愚かなものにされたではないか。世は自分の知恵で神を知ることができませんでした。それは神の知恵にかなっています。そこで神は、宣教という愚かな手段によって信じる者を救おうと、お考えになったのです。ユダヤ人はしるしを求め、ギリシア人は知恵を探しますが、わたしたちは、十字架につけられたキリストを宣べ伝えています。すなわち、ユダヤ人にはつまずかせるもの、異邦人には愚かなものですが、ユダヤ人であろうがギリシア人であろうが、召された者には、神の力、神の知恵であるキリストを宣べ伝えているのです。神の愚かさは人よりも賢く、神の弱さは人よりも強いからです。</a:t>
            </a:r>
          </a:p>
          <a:p>
            <a:pPr algn="just"/>
            <a:endParaRPr kumimoji="1" lang="en-US" altLang="ja-JP" sz="1100" dirty="0"/>
          </a:p>
          <a:p>
            <a:pPr algn="just"/>
            <a:r>
              <a:rPr kumimoji="1" lang="ja-JP" altLang="en-US" sz="1100" dirty="0"/>
              <a:t>皆さん、これが秘密です。私たちはこれを試してみるよう招かれています。</a:t>
            </a:r>
            <a:r>
              <a:rPr kumimoji="1" lang="ja-JP" altLang="en-US" sz="1100" dirty="0">
                <a:solidFill>
                  <a:srgbClr val="FF0000"/>
                </a:solidFill>
              </a:rPr>
              <a:t>神は貴方に何かを期待しています。</a:t>
            </a:r>
            <a:r>
              <a:rPr kumimoji="1" lang="ja-JP" altLang="en-US" sz="1100" dirty="0"/>
              <a:t>神は貴方に何かを望んでいます。神は貴方を待っています。神は私たちの閉じこもりを破りに来ます。私たちの人生の、私たちのヴィジョンの、私たちの視線の、扉を開けに来ます。神は貴方を閉じ込めている全てを開けに来ます。夢をみるようにと貴方を招いています。貴方次第で世界は変わりうることを貴方に見せたいのです。そういうことです。</a:t>
            </a:r>
            <a:r>
              <a:rPr kumimoji="1" lang="ja-JP" altLang="en-US" sz="1100" dirty="0">
                <a:solidFill>
                  <a:srgbClr val="FF0000"/>
                </a:solidFill>
              </a:rPr>
              <a:t>貴方が自分の持っている最善のものを注ぎ込まなければ、世界は変わらないのです。</a:t>
            </a:r>
            <a:endParaRPr kumimoji="1" lang="en-US" altLang="ja-JP" sz="1100" dirty="0">
              <a:solidFill>
                <a:srgbClr val="FF0000"/>
              </a:solidFill>
            </a:endParaRPr>
          </a:p>
        </p:txBody>
      </p:sp>
      <p:sp>
        <p:nvSpPr>
          <p:cNvPr id="7" name="テキスト ボックス 6">
            <a:extLst>
              <a:ext uri="{FF2B5EF4-FFF2-40B4-BE49-F238E27FC236}">
                <a16:creationId xmlns:a16="http://schemas.microsoft.com/office/drawing/2014/main" id="{ABBFDF0C-0BD9-4E24-A634-1104984A3CE9}"/>
              </a:ext>
            </a:extLst>
          </p:cNvPr>
          <p:cNvSpPr txBox="1"/>
          <p:nvPr/>
        </p:nvSpPr>
        <p:spPr>
          <a:xfrm>
            <a:off x="1816047" y="6676379"/>
            <a:ext cx="413896" cy="215444"/>
          </a:xfrm>
          <a:prstGeom prst="rect">
            <a:avLst/>
          </a:prstGeom>
          <a:noFill/>
        </p:spPr>
        <p:txBody>
          <a:bodyPr wrap="none" rtlCol="0">
            <a:spAutoFit/>
          </a:bodyPr>
          <a:lstStyle/>
          <a:p>
            <a:r>
              <a:rPr kumimoji="1" lang="en-US" altLang="ja-JP" sz="800" dirty="0"/>
              <a:t>rev.4</a:t>
            </a:r>
            <a:endParaRPr kumimoji="1" lang="ja-JP" altLang="en-US" sz="800" dirty="0"/>
          </a:p>
        </p:txBody>
      </p:sp>
    </p:spTree>
    <p:extLst>
      <p:ext uri="{BB962C8B-B14F-4D97-AF65-F5344CB8AC3E}">
        <p14:creationId xmlns:p14="http://schemas.microsoft.com/office/powerpoint/2010/main" val="3655354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28AB38-7678-45B9-8257-4861AB3229C9}"/>
              </a:ext>
            </a:extLst>
          </p:cNvPr>
          <p:cNvSpPr>
            <a:spLocks noGrp="1"/>
          </p:cNvSpPr>
          <p:nvPr>
            <p:ph type="title"/>
          </p:nvPr>
        </p:nvSpPr>
        <p:spPr>
          <a:xfrm>
            <a:off x="133350" y="2"/>
            <a:ext cx="8877299" cy="828674"/>
          </a:xfrm>
        </p:spPr>
        <p:txBody>
          <a:bodyPr>
            <a:normAutofit fontScale="90000"/>
          </a:bodyPr>
          <a:lstStyle/>
          <a:p>
            <a:pPr algn="ctr"/>
            <a:r>
              <a:rPr lang="en-US" altLang="ja-JP" sz="2400" dirty="0">
                <a:solidFill>
                  <a:prstClr val="black"/>
                </a:solidFill>
              </a:rPr>
              <a:t>bridge 8</a:t>
            </a:r>
            <a:r>
              <a:rPr lang="ja-JP" altLang="en-US" sz="2400" dirty="0">
                <a:solidFill>
                  <a:prstClr val="black"/>
                </a:solidFill>
              </a:rPr>
              <a:t>：</a:t>
            </a:r>
            <a:r>
              <a:rPr lang="en-US" altLang="ja-JP" dirty="0">
                <a:solidFill>
                  <a:prstClr val="black"/>
                </a:solidFill>
              </a:rPr>
              <a:t>quantum leap</a:t>
            </a:r>
            <a:br>
              <a:rPr lang="en-US" altLang="ja-JP" dirty="0">
                <a:solidFill>
                  <a:prstClr val="black"/>
                </a:solidFill>
              </a:rPr>
            </a:br>
            <a:r>
              <a:rPr lang="en-US" altLang="ja-JP" sz="1800" dirty="0">
                <a:solidFill>
                  <a:prstClr val="black"/>
                </a:solidFill>
              </a:rPr>
              <a:t>Laudato Si’ 103</a:t>
            </a:r>
            <a:r>
              <a:rPr lang="ja-JP" altLang="en-US" sz="1800" dirty="0">
                <a:solidFill>
                  <a:prstClr val="black"/>
                </a:solidFill>
              </a:rPr>
              <a:t> 　量子論的跳躍</a:t>
            </a:r>
            <a:endParaRPr kumimoji="1" lang="ja-JP" altLang="en-US" sz="1800" dirty="0"/>
          </a:p>
        </p:txBody>
      </p:sp>
      <p:sp>
        <p:nvSpPr>
          <p:cNvPr id="3" name="コンテンツ プレースホルダー 2">
            <a:extLst>
              <a:ext uri="{FF2B5EF4-FFF2-40B4-BE49-F238E27FC236}">
                <a16:creationId xmlns:a16="http://schemas.microsoft.com/office/drawing/2014/main" id="{A3BF365E-CBD4-4A80-B73D-FE1F9A25A6BD}"/>
              </a:ext>
            </a:extLst>
          </p:cNvPr>
          <p:cNvSpPr>
            <a:spLocks noGrp="1"/>
          </p:cNvSpPr>
          <p:nvPr>
            <p:ph sz="half" idx="1"/>
          </p:nvPr>
        </p:nvSpPr>
        <p:spPr>
          <a:xfrm>
            <a:off x="2" y="772528"/>
            <a:ext cx="4438647" cy="3574885"/>
          </a:xfrm>
        </p:spPr>
        <p:txBody>
          <a:bodyPr>
            <a:noAutofit/>
          </a:bodyPr>
          <a:lstStyle/>
          <a:p>
            <a:pPr marL="0" indent="0" algn="just">
              <a:lnSpc>
                <a:spcPct val="100000"/>
              </a:lnSpc>
              <a:buNone/>
            </a:pPr>
            <a:r>
              <a:rPr kumimoji="1" lang="en-US" altLang="ja-JP" sz="1500" dirty="0"/>
              <a:t>103</a:t>
            </a:r>
            <a:r>
              <a:rPr kumimoji="1" lang="ja-JP" altLang="en-US" sz="1500" dirty="0"/>
              <a:t>．</a:t>
            </a:r>
            <a:r>
              <a:rPr lang="en-US" altLang="ja-JP" sz="1500" dirty="0"/>
              <a:t>Technoscience, when well directed, can produce important means of improving the quality of human life, from useful domestic appliances to great transportation systems, bridges, buildings and public spaces. It can also produce art and enable men and women immersed in the material world to “leap” into the world of beauty. Who can deny the beauty of an aircraft or a skyscraper? Valuable works of art and music now make use of new technologies. So, in the beauty intended by the one who uses new technical instruments and in the contemplation of such beauty, a </a:t>
            </a:r>
            <a:r>
              <a:rPr lang="en-US" altLang="ja-JP" sz="1500" dirty="0">
                <a:solidFill>
                  <a:srgbClr val="FF0000"/>
                </a:solidFill>
              </a:rPr>
              <a:t>quantum leap </a:t>
            </a:r>
            <a:r>
              <a:rPr lang="en-US" altLang="ja-JP" sz="1500" dirty="0"/>
              <a:t>occurs, resulting in </a:t>
            </a:r>
            <a:r>
              <a:rPr lang="en-US" altLang="ja-JP" sz="1500" dirty="0">
                <a:solidFill>
                  <a:srgbClr val="FF0000"/>
                </a:solidFill>
              </a:rPr>
              <a:t>a fulfilment </a:t>
            </a:r>
            <a:r>
              <a:rPr lang="en-US" altLang="ja-JP" sz="1500" dirty="0"/>
              <a:t>which is uniquely human.</a:t>
            </a:r>
          </a:p>
          <a:p>
            <a:pPr marL="0" indent="0" algn="just">
              <a:lnSpc>
                <a:spcPct val="100000"/>
              </a:lnSpc>
              <a:buNone/>
            </a:pPr>
            <a:r>
              <a:rPr kumimoji="1" lang="ja-JP" altLang="en-US" sz="1500" dirty="0"/>
              <a:t>ラテン語版</a:t>
            </a:r>
            <a:r>
              <a:rPr kumimoji="1" lang="en-US" altLang="ja-JP" sz="1500" dirty="0"/>
              <a:t>LS 103</a:t>
            </a:r>
            <a:r>
              <a:rPr kumimoji="1" lang="ja-JP" altLang="en-US" sz="1500" dirty="0"/>
              <a:t>の最終文章：</a:t>
            </a:r>
            <a:endParaRPr kumimoji="1" lang="en-US" altLang="ja-JP" sz="1500" dirty="0"/>
          </a:p>
          <a:p>
            <a:pPr marL="0" indent="0" algn="just">
              <a:lnSpc>
                <a:spcPct val="100000"/>
              </a:lnSpc>
              <a:buNone/>
            </a:pPr>
            <a:r>
              <a:rPr kumimoji="1" lang="ja-JP" altLang="en-US" sz="1500" dirty="0"/>
              <a:t>･･･</a:t>
            </a:r>
            <a:r>
              <a:rPr lang="en-US" altLang="ja-JP" sz="1500" dirty="0"/>
              <a:t>Hoc modo a </a:t>
            </a:r>
            <a:r>
              <a:rPr lang="en-US" altLang="ja-JP" sz="1500" dirty="0" err="1"/>
              <a:t>pulchritudinis</a:t>
            </a:r>
            <a:r>
              <a:rPr lang="en-US" altLang="ja-JP" sz="1500" dirty="0"/>
              <a:t> </a:t>
            </a:r>
            <a:r>
              <a:rPr lang="en-US" altLang="ja-JP" sz="1500" dirty="0" err="1"/>
              <a:t>artificis</a:t>
            </a:r>
            <a:r>
              <a:rPr lang="en-US" altLang="ja-JP" sz="1500" dirty="0"/>
              <a:t> </a:t>
            </a:r>
            <a:r>
              <a:rPr lang="en-US" altLang="ja-JP" sz="1500" dirty="0" err="1"/>
              <a:t>desiderio</a:t>
            </a:r>
            <a:r>
              <a:rPr lang="en-US" altLang="ja-JP" sz="1500" dirty="0"/>
              <a:t> </a:t>
            </a:r>
            <a:r>
              <a:rPr lang="en-US" altLang="ja-JP" sz="1500" dirty="0" err="1"/>
              <a:t>nec</a:t>
            </a:r>
            <a:r>
              <a:rPr lang="en-US" altLang="ja-JP" sz="1500" dirty="0"/>
              <a:t> non ab </a:t>
            </a:r>
            <a:r>
              <a:rPr lang="en-US" altLang="ja-JP" sz="1500" dirty="0" err="1"/>
              <a:t>illo</a:t>
            </a:r>
            <a:r>
              <a:rPr lang="en-US" altLang="ja-JP" sz="1500" dirty="0"/>
              <a:t> qui </a:t>
            </a:r>
            <a:r>
              <a:rPr lang="en-US" altLang="ja-JP" sz="1500" dirty="0" err="1"/>
              <a:t>eam</a:t>
            </a:r>
            <a:r>
              <a:rPr lang="en-US" altLang="ja-JP" sz="1500" dirty="0"/>
              <a:t> </a:t>
            </a:r>
            <a:r>
              <a:rPr lang="en-US" altLang="ja-JP" sz="1500" dirty="0" err="1"/>
              <a:t>contemplatur</a:t>
            </a:r>
            <a:r>
              <a:rPr lang="en-US" altLang="ja-JP" sz="1500" dirty="0"/>
              <a:t> </a:t>
            </a:r>
            <a:r>
              <a:rPr lang="en-US" altLang="ja-JP" sz="1500" dirty="0" err="1"/>
              <a:t>pulchritudinem</a:t>
            </a:r>
            <a:r>
              <a:rPr lang="en-US" altLang="ja-JP" sz="1500" dirty="0"/>
              <a:t> ad </a:t>
            </a:r>
            <a:r>
              <a:rPr lang="en-US" altLang="ja-JP" sz="1500" dirty="0" err="1">
                <a:solidFill>
                  <a:srgbClr val="FF0000"/>
                </a:solidFill>
              </a:rPr>
              <a:t>quandam</a:t>
            </a:r>
            <a:r>
              <a:rPr lang="en-US" altLang="ja-JP" sz="1500" dirty="0"/>
              <a:t> </a:t>
            </a:r>
            <a:r>
              <a:rPr lang="en-US" altLang="ja-JP" sz="1500" dirty="0" err="1"/>
              <a:t>vere</a:t>
            </a:r>
            <a:r>
              <a:rPr lang="en-US" altLang="ja-JP" sz="1500" dirty="0"/>
              <a:t> </a:t>
            </a:r>
            <a:r>
              <a:rPr lang="en-US" altLang="ja-JP" sz="1500" dirty="0" err="1"/>
              <a:t>humanam</a:t>
            </a:r>
            <a:r>
              <a:rPr lang="en-US" altLang="ja-JP" sz="1500" dirty="0"/>
              <a:t> </a:t>
            </a:r>
            <a:r>
              <a:rPr lang="en-US" altLang="ja-JP" sz="1500" dirty="0" err="1"/>
              <a:t>plenitudinem</a:t>
            </a:r>
            <a:r>
              <a:rPr lang="en-US" altLang="ja-JP" sz="1500" dirty="0"/>
              <a:t> </a:t>
            </a:r>
            <a:r>
              <a:rPr lang="en-US" altLang="ja-JP" sz="1500" dirty="0" err="1"/>
              <a:t>pervenitur</a:t>
            </a:r>
            <a:r>
              <a:rPr lang="en-US" altLang="ja-JP" sz="1500" dirty="0"/>
              <a:t>. </a:t>
            </a:r>
            <a:endParaRPr kumimoji="1" lang="ja-JP" altLang="en-US" sz="1500" dirty="0"/>
          </a:p>
        </p:txBody>
      </p:sp>
      <p:sp>
        <p:nvSpPr>
          <p:cNvPr id="4" name="コンテンツ プレースホルダー 3">
            <a:extLst>
              <a:ext uri="{FF2B5EF4-FFF2-40B4-BE49-F238E27FC236}">
                <a16:creationId xmlns:a16="http://schemas.microsoft.com/office/drawing/2014/main" id="{66B2AB9F-B40E-4F0A-A2EC-F984A3F692D9}"/>
              </a:ext>
            </a:extLst>
          </p:cNvPr>
          <p:cNvSpPr>
            <a:spLocks noGrp="1"/>
          </p:cNvSpPr>
          <p:nvPr>
            <p:ph sz="half" idx="2"/>
          </p:nvPr>
        </p:nvSpPr>
        <p:spPr>
          <a:xfrm>
            <a:off x="4572000" y="828675"/>
            <a:ext cx="4572000" cy="6029325"/>
          </a:xfrm>
        </p:spPr>
        <p:txBody>
          <a:bodyPr>
            <a:noAutofit/>
          </a:bodyPr>
          <a:lstStyle/>
          <a:p>
            <a:pPr marL="0" indent="0" algn="just">
              <a:lnSpc>
                <a:spcPct val="110000"/>
              </a:lnSpc>
              <a:buNone/>
            </a:pPr>
            <a:r>
              <a:rPr kumimoji="1" lang="en-US" altLang="ja-JP" sz="1300" dirty="0"/>
              <a:t>103.</a:t>
            </a:r>
            <a:r>
              <a:rPr kumimoji="1" lang="ja-JP" altLang="en-US" sz="1300" dirty="0"/>
              <a:t>　</a:t>
            </a:r>
            <a:r>
              <a:rPr lang="en-US" altLang="ja-JP" sz="1300" dirty="0"/>
              <a:t>technoscience</a:t>
            </a:r>
            <a:r>
              <a:rPr lang="ja-JP" altLang="en-US" sz="1300" dirty="0"/>
              <a:t>（技術科学）は、上手く方向付けがされれば、人間生活の質の向上に資する数々の重要な手段を生み出すことができます。例えば、有用な家電製品から、巨大な交通</a:t>
            </a:r>
            <a:r>
              <a:rPr lang="en-US" altLang="ja-JP" sz="1300" dirty="0"/>
              <a:t>system</a:t>
            </a:r>
            <a:r>
              <a:rPr lang="ja-JP" altLang="en-US" sz="1300" dirty="0"/>
              <a:t>、橋梁、建造物、</a:t>
            </a:r>
            <a:r>
              <a:rPr lang="en-US" altLang="ja-JP" sz="1300" dirty="0"/>
              <a:t>public spaces</a:t>
            </a:r>
            <a:r>
              <a:rPr lang="ja-JP" altLang="en-US" sz="1300" dirty="0"/>
              <a:t>まで色々なものを生み出します。あるいはまた、芸術を生み出し、物質的な世界に浸っている人々を、美の世界に”</a:t>
            </a:r>
            <a:r>
              <a:rPr lang="en-US" altLang="ja-JP" sz="1300" dirty="0"/>
              <a:t>leap”</a:t>
            </a:r>
            <a:r>
              <a:rPr lang="ja-JP" altLang="en-US" sz="1300" dirty="0"/>
              <a:t>させることもできます。一体誰が、航空機や摩天楼ビルの美しさを否定できるでしょうか。今日、</a:t>
            </a:r>
            <a:r>
              <a:rPr lang="en-US" altLang="ja-JP" sz="1300" dirty="0"/>
              <a:t>new technologies</a:t>
            </a:r>
            <a:r>
              <a:rPr lang="ja-JP" altLang="en-US" sz="1300" dirty="0"/>
              <a:t>を使うことによって、芸術や音楽において貴重な作品が幾つも生み出されています。この様に、</a:t>
            </a:r>
            <a:r>
              <a:rPr lang="en-US" altLang="ja-JP" sz="1300" dirty="0"/>
              <a:t>one</a:t>
            </a:r>
            <a:r>
              <a:rPr lang="ja-JP" altLang="en-US" sz="1300" dirty="0"/>
              <a:t>（或る霊的人間個体）が新たな技術装置を使って美を生み出そうとするとき、そして、その様な美をとらえようとして見つめるとき、そこには</a:t>
            </a:r>
            <a:r>
              <a:rPr lang="ja-JP" altLang="en-US" sz="1300" dirty="0">
                <a:solidFill>
                  <a:srgbClr val="FF0000"/>
                </a:solidFill>
              </a:rPr>
              <a:t>量子論的跳躍</a:t>
            </a:r>
            <a:r>
              <a:rPr lang="ja-JP" altLang="en-US" sz="1300" dirty="0"/>
              <a:t>が起こり、その結果として</a:t>
            </a:r>
            <a:r>
              <a:rPr lang="en-US" altLang="ja-JP" sz="1300" dirty="0"/>
              <a:t>human</a:t>
            </a:r>
            <a:r>
              <a:rPr lang="ja-JP" altLang="en-US" sz="1300" dirty="0"/>
              <a:t>（人間という生物）に特有な</a:t>
            </a:r>
            <a:r>
              <a:rPr lang="ja-JP" altLang="en-US" sz="1300" dirty="0">
                <a:solidFill>
                  <a:srgbClr val="FF0000"/>
                </a:solidFill>
              </a:rPr>
              <a:t>或る種の</a:t>
            </a:r>
            <a:r>
              <a:rPr lang="en-US" altLang="ja-JP" sz="1300" dirty="0">
                <a:solidFill>
                  <a:srgbClr val="FF0000"/>
                </a:solidFill>
              </a:rPr>
              <a:t>fulfilment</a:t>
            </a:r>
            <a:r>
              <a:rPr lang="ja-JP" altLang="en-US" sz="1300" dirty="0">
                <a:solidFill>
                  <a:srgbClr val="FF0000"/>
                </a:solidFill>
              </a:rPr>
              <a:t>（自己完成）</a:t>
            </a:r>
            <a:r>
              <a:rPr lang="ja-JP" altLang="en-US" sz="1300" dirty="0"/>
              <a:t>がもたらされます。</a:t>
            </a:r>
            <a:endParaRPr lang="en-US" altLang="ja-JP" sz="1300" dirty="0"/>
          </a:p>
          <a:p>
            <a:pPr marL="0" indent="0" algn="just">
              <a:lnSpc>
                <a:spcPct val="110000"/>
              </a:lnSpc>
              <a:buNone/>
            </a:pPr>
            <a:r>
              <a:rPr lang="ja-JP" altLang="en-US" sz="1300" dirty="0"/>
              <a:t>ラテン語版</a:t>
            </a:r>
            <a:r>
              <a:rPr lang="en-US" altLang="ja-JP" sz="1300" dirty="0"/>
              <a:t>LS 103</a:t>
            </a:r>
            <a:r>
              <a:rPr lang="ja-JP" altLang="en-US" sz="1300" dirty="0"/>
              <a:t>の最終文章：</a:t>
            </a:r>
          </a:p>
          <a:p>
            <a:pPr marL="0" indent="0" algn="just">
              <a:lnSpc>
                <a:spcPct val="110000"/>
              </a:lnSpc>
              <a:buNone/>
            </a:pPr>
            <a:r>
              <a:rPr lang="ja-JP" altLang="en-US" sz="1300" dirty="0"/>
              <a:t>･･･この様に、美の作り手の欲求も、それだけでなく、その美の観照も、人間という生命に</a:t>
            </a:r>
            <a:r>
              <a:rPr lang="ja-JP" altLang="en-US" sz="1300" dirty="0">
                <a:solidFill>
                  <a:srgbClr val="FF0000"/>
                </a:solidFill>
              </a:rPr>
              <a:t>元々備わってい</a:t>
            </a:r>
            <a:r>
              <a:rPr lang="ja-JP" altLang="en-US" sz="1300" dirty="0"/>
              <a:t>る豊かさに一気に達する跳躍となります。</a:t>
            </a:r>
            <a:endParaRPr lang="en-US" altLang="ja-JP" sz="1300" dirty="0"/>
          </a:p>
          <a:p>
            <a:pPr marL="0" indent="0" algn="just">
              <a:lnSpc>
                <a:spcPct val="140000"/>
              </a:lnSpc>
              <a:buNone/>
            </a:pPr>
            <a:endParaRPr kumimoji="1" lang="ja-JP" altLang="en-US" sz="1300" dirty="0"/>
          </a:p>
        </p:txBody>
      </p:sp>
      <p:sp>
        <p:nvSpPr>
          <p:cNvPr id="5" name="スライド番号プレースホルダー 4">
            <a:extLst>
              <a:ext uri="{FF2B5EF4-FFF2-40B4-BE49-F238E27FC236}">
                <a16:creationId xmlns:a16="http://schemas.microsoft.com/office/drawing/2014/main" id="{928B7840-0890-48F7-A226-06B9CE2B9314}"/>
              </a:ext>
            </a:extLst>
          </p:cNvPr>
          <p:cNvSpPr>
            <a:spLocks noGrp="1"/>
          </p:cNvSpPr>
          <p:nvPr>
            <p:ph type="sldNum" sz="quarter" idx="12"/>
          </p:nvPr>
        </p:nvSpPr>
        <p:spPr>
          <a:xfrm>
            <a:off x="7086600" y="6591300"/>
            <a:ext cx="2057400" cy="365125"/>
          </a:xfrm>
        </p:spPr>
        <p:txBody>
          <a:bodyPr/>
          <a:lstStyle/>
          <a:p>
            <a:fld id="{0964516F-A834-419C-8A77-8FB5B980A6CF}" type="slidenum">
              <a:rPr kumimoji="1" lang="ja-JP" altLang="en-US" sz="2000" smtClean="0"/>
              <a:t>10</a:t>
            </a:fld>
            <a:endParaRPr kumimoji="1" lang="ja-JP" altLang="en-US" sz="2000" dirty="0"/>
          </a:p>
        </p:txBody>
      </p:sp>
      <p:pic>
        <p:nvPicPr>
          <p:cNvPr id="7" name="図 6" descr="男, 写真, 記号, 古い が含まれている画像&#10;&#10;自動的に生成された説明">
            <a:extLst>
              <a:ext uri="{FF2B5EF4-FFF2-40B4-BE49-F238E27FC236}">
                <a16:creationId xmlns:a16="http://schemas.microsoft.com/office/drawing/2014/main" id="{3600051E-A8E2-45E7-A89B-C4DE61513F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6863" y="4701148"/>
            <a:ext cx="1491209" cy="2156850"/>
          </a:xfrm>
          <a:prstGeom prst="rect">
            <a:avLst/>
          </a:prstGeom>
        </p:spPr>
      </p:pic>
      <p:sp>
        <p:nvSpPr>
          <p:cNvPr id="8" name="テキスト ボックス 7">
            <a:extLst>
              <a:ext uri="{FF2B5EF4-FFF2-40B4-BE49-F238E27FC236}">
                <a16:creationId xmlns:a16="http://schemas.microsoft.com/office/drawing/2014/main" id="{6C691F92-387C-4646-BCB9-513B36D712C7}"/>
              </a:ext>
            </a:extLst>
          </p:cNvPr>
          <p:cNvSpPr txBox="1"/>
          <p:nvPr/>
        </p:nvSpPr>
        <p:spPr>
          <a:xfrm>
            <a:off x="3788299" y="5832047"/>
            <a:ext cx="3502838" cy="923330"/>
          </a:xfrm>
          <a:prstGeom prst="rect">
            <a:avLst/>
          </a:prstGeom>
          <a:noFill/>
        </p:spPr>
        <p:txBody>
          <a:bodyPr wrap="square" rtlCol="0">
            <a:spAutoFit/>
          </a:bodyPr>
          <a:lstStyle/>
          <a:p>
            <a:r>
              <a:rPr lang="en-US" altLang="ja-JP" dirty="0">
                <a:solidFill>
                  <a:srgbClr val="111111"/>
                </a:solidFill>
                <a:latin typeface="&amp;quot"/>
                <a:hlinkClick r:id="rId4"/>
              </a:rPr>
              <a:t>Quantum Leap</a:t>
            </a:r>
            <a:r>
              <a:rPr lang="en-US" altLang="ja-JP" dirty="0">
                <a:solidFill>
                  <a:srgbClr val="111111"/>
                </a:solidFill>
                <a:latin typeface="&amp;quot"/>
              </a:rPr>
              <a:t>: </a:t>
            </a:r>
          </a:p>
          <a:p>
            <a:r>
              <a:rPr lang="en-US" altLang="ja-JP" dirty="0">
                <a:solidFill>
                  <a:srgbClr val="111111"/>
                </a:solidFill>
                <a:latin typeface="&amp;quot"/>
              </a:rPr>
              <a:t>How </a:t>
            </a:r>
            <a:r>
              <a:rPr lang="en-US" altLang="ja-JP" dirty="0">
                <a:solidFill>
                  <a:srgbClr val="111111"/>
                </a:solidFill>
                <a:latin typeface="&amp;quot"/>
                <a:hlinkClick r:id="rId5"/>
              </a:rPr>
              <a:t>John Polkinghorne </a:t>
            </a:r>
            <a:r>
              <a:rPr lang="en-US" altLang="ja-JP" dirty="0">
                <a:solidFill>
                  <a:srgbClr val="111111"/>
                </a:solidFill>
                <a:latin typeface="&amp;quot"/>
              </a:rPr>
              <a:t>Found God </a:t>
            </a:r>
          </a:p>
          <a:p>
            <a:r>
              <a:rPr lang="en-US" altLang="ja-JP" dirty="0">
                <a:solidFill>
                  <a:srgbClr val="111111"/>
                </a:solidFill>
                <a:latin typeface="&amp;quot"/>
              </a:rPr>
              <a:t>In Science and Religion</a:t>
            </a:r>
            <a:endParaRPr kumimoji="1" lang="ja-JP" altLang="en-US" dirty="0"/>
          </a:p>
        </p:txBody>
      </p:sp>
    </p:spTree>
    <p:extLst>
      <p:ext uri="{BB962C8B-B14F-4D97-AF65-F5344CB8AC3E}">
        <p14:creationId xmlns:p14="http://schemas.microsoft.com/office/powerpoint/2010/main" val="723893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28AB38-7678-45B9-8257-4861AB3229C9}"/>
              </a:ext>
            </a:extLst>
          </p:cNvPr>
          <p:cNvSpPr>
            <a:spLocks noGrp="1"/>
          </p:cNvSpPr>
          <p:nvPr>
            <p:ph type="title"/>
          </p:nvPr>
        </p:nvSpPr>
        <p:spPr>
          <a:xfrm>
            <a:off x="133350" y="2"/>
            <a:ext cx="8877299" cy="828674"/>
          </a:xfrm>
        </p:spPr>
        <p:txBody>
          <a:bodyPr>
            <a:normAutofit fontScale="90000"/>
          </a:bodyPr>
          <a:lstStyle/>
          <a:p>
            <a:pPr algn="ctr"/>
            <a:r>
              <a:rPr lang="en-US" altLang="ja-JP" sz="2400" dirty="0">
                <a:solidFill>
                  <a:prstClr val="black"/>
                </a:solidFill>
              </a:rPr>
              <a:t>bridge 9</a:t>
            </a:r>
            <a:r>
              <a:rPr lang="ja-JP" altLang="en-US" sz="2400" dirty="0">
                <a:solidFill>
                  <a:prstClr val="black"/>
                </a:solidFill>
              </a:rPr>
              <a:t>：</a:t>
            </a:r>
            <a:r>
              <a:rPr lang="en-US" altLang="ja-JP" dirty="0">
                <a:solidFill>
                  <a:prstClr val="black"/>
                </a:solidFill>
              </a:rPr>
              <a:t>the law of graduality</a:t>
            </a:r>
            <a:br>
              <a:rPr lang="en-US" altLang="ja-JP" dirty="0">
                <a:solidFill>
                  <a:prstClr val="black"/>
                </a:solidFill>
              </a:rPr>
            </a:br>
            <a:r>
              <a:rPr lang="en-US" altLang="ja-JP" sz="1800" dirty="0">
                <a:solidFill>
                  <a:prstClr val="black"/>
                </a:solidFill>
              </a:rPr>
              <a:t>Amoris Laetitia 295</a:t>
            </a:r>
            <a:r>
              <a:rPr lang="ja-JP" altLang="en-US" sz="1800" dirty="0">
                <a:solidFill>
                  <a:prstClr val="black"/>
                </a:solidFill>
              </a:rPr>
              <a:t> 　漸進の法則　（</a:t>
            </a:r>
            <a:r>
              <a:rPr lang="en-US" altLang="ja-JP" sz="1800" dirty="0">
                <a:solidFill>
                  <a:prstClr val="black"/>
                </a:solidFill>
              </a:rPr>
              <a:t>law</a:t>
            </a:r>
            <a:r>
              <a:rPr lang="ja-JP" altLang="en-US" sz="1800" dirty="0">
                <a:solidFill>
                  <a:prstClr val="black"/>
                </a:solidFill>
              </a:rPr>
              <a:t> </a:t>
            </a:r>
            <a:r>
              <a:rPr lang="en-US" altLang="ja-JP" sz="1800" dirty="0">
                <a:solidFill>
                  <a:prstClr val="black"/>
                </a:solidFill>
              </a:rPr>
              <a:t>of gradualness</a:t>
            </a:r>
            <a:r>
              <a:rPr lang="ja-JP" altLang="en-US" sz="1800" dirty="0">
                <a:solidFill>
                  <a:prstClr val="black"/>
                </a:solidFill>
              </a:rPr>
              <a:t>）</a:t>
            </a:r>
            <a:endParaRPr kumimoji="1" lang="ja-JP" altLang="en-US" sz="1800" dirty="0"/>
          </a:p>
        </p:txBody>
      </p:sp>
      <p:sp>
        <p:nvSpPr>
          <p:cNvPr id="3" name="コンテンツ プレースホルダー 2">
            <a:extLst>
              <a:ext uri="{FF2B5EF4-FFF2-40B4-BE49-F238E27FC236}">
                <a16:creationId xmlns:a16="http://schemas.microsoft.com/office/drawing/2014/main" id="{A3BF365E-CBD4-4A80-B73D-FE1F9A25A6BD}"/>
              </a:ext>
            </a:extLst>
          </p:cNvPr>
          <p:cNvSpPr>
            <a:spLocks noGrp="1"/>
          </p:cNvSpPr>
          <p:nvPr>
            <p:ph sz="half" idx="1"/>
          </p:nvPr>
        </p:nvSpPr>
        <p:spPr>
          <a:xfrm>
            <a:off x="2" y="771581"/>
            <a:ext cx="4438647" cy="3574885"/>
          </a:xfrm>
        </p:spPr>
        <p:txBody>
          <a:bodyPr>
            <a:noAutofit/>
          </a:bodyPr>
          <a:lstStyle/>
          <a:p>
            <a:pPr marL="0" indent="0" algn="just">
              <a:lnSpc>
                <a:spcPct val="100000"/>
              </a:lnSpc>
              <a:buNone/>
            </a:pPr>
            <a:r>
              <a:rPr kumimoji="1" lang="en-US" altLang="ja-JP" sz="1500" dirty="0"/>
              <a:t>294.  </a:t>
            </a:r>
            <a:r>
              <a:rPr kumimoji="1" lang="ja-JP" altLang="en-US" sz="1500" dirty="0"/>
              <a:t>･･･ </a:t>
            </a:r>
            <a:r>
              <a:rPr lang="en-US" altLang="ja-JP" sz="1500" dirty="0"/>
              <a:t>Whatever the case, “all these situations require a constructive response seeking to transform them into opportunities that can lead to the full reality of marriage and family in conformity with the Gospel. These couples need to be welcomed and guided patiently and discreetly”.   That is how Jesus treated the Samaritan woman (cf. Jn 4:1-26): he addressed her desire for true love, in order to free her from the darkness in her life and to bring her to the full joy of the Gospel.</a:t>
            </a:r>
          </a:p>
          <a:p>
            <a:pPr marL="0" indent="0" algn="just">
              <a:lnSpc>
                <a:spcPct val="100000"/>
              </a:lnSpc>
              <a:buNone/>
            </a:pPr>
            <a:r>
              <a:rPr kumimoji="1" lang="en-US" altLang="ja-JP" sz="1500" dirty="0"/>
              <a:t>295</a:t>
            </a:r>
            <a:r>
              <a:rPr kumimoji="1" lang="ja-JP" altLang="en-US" sz="1500" dirty="0"/>
              <a:t>．</a:t>
            </a:r>
            <a:r>
              <a:rPr lang="en-US" altLang="ja-JP" sz="1500" dirty="0"/>
              <a:t>Along these lines, Saint John Paul II proposed the so-called “</a:t>
            </a:r>
            <a:r>
              <a:rPr lang="en-US" altLang="ja-JP" sz="1500" dirty="0">
                <a:solidFill>
                  <a:srgbClr val="FF0000"/>
                </a:solidFill>
              </a:rPr>
              <a:t>law of gradualness</a:t>
            </a:r>
            <a:r>
              <a:rPr lang="en-US" altLang="ja-JP" sz="1500" dirty="0"/>
              <a:t>” in the knowledge that the human being “knows, loves</a:t>
            </a:r>
            <a:r>
              <a:rPr lang="ja-JP" altLang="en-US" sz="1500" dirty="0"/>
              <a:t> </a:t>
            </a:r>
            <a:r>
              <a:rPr lang="en-US" altLang="ja-JP" sz="1500" dirty="0"/>
              <a:t>and accomplishes </a:t>
            </a:r>
            <a:r>
              <a:rPr lang="en-US" altLang="ja-JP" sz="1500" dirty="0">
                <a:solidFill>
                  <a:srgbClr val="FF0000"/>
                </a:solidFill>
              </a:rPr>
              <a:t>moral good </a:t>
            </a:r>
            <a:r>
              <a:rPr lang="en-US" altLang="ja-JP" sz="1500" dirty="0"/>
              <a:t>by different stages of growth”.</a:t>
            </a:r>
            <a:r>
              <a:rPr lang="ja-JP" altLang="en-US" sz="1500" dirty="0"/>
              <a:t>  </a:t>
            </a:r>
            <a:r>
              <a:rPr lang="en-US" altLang="ja-JP" sz="1500" dirty="0"/>
              <a:t> This is not a “gradualness of </a:t>
            </a:r>
            <a:r>
              <a:rPr lang="en-US" altLang="ja-JP" sz="1500" dirty="0">
                <a:solidFill>
                  <a:srgbClr val="FF0000"/>
                </a:solidFill>
              </a:rPr>
              <a:t>law</a:t>
            </a:r>
            <a:r>
              <a:rPr lang="en-US" altLang="ja-JP" sz="1500" dirty="0"/>
              <a:t>” but rather </a:t>
            </a:r>
            <a:r>
              <a:rPr lang="en-US" altLang="ja-JP" sz="1500" dirty="0">
                <a:solidFill>
                  <a:srgbClr val="FF0000"/>
                </a:solidFill>
              </a:rPr>
              <a:t>a gradualness </a:t>
            </a:r>
            <a:r>
              <a:rPr lang="en-US" altLang="ja-JP" sz="1500" dirty="0"/>
              <a:t>in the prudential exercise of free acts on the part of subjects who are not in a position to understand, appreciate, or fully carry out the objective demands of </a:t>
            </a:r>
            <a:r>
              <a:rPr lang="en-US" altLang="ja-JP" sz="1500" dirty="0">
                <a:solidFill>
                  <a:srgbClr val="FF0000"/>
                </a:solidFill>
              </a:rPr>
              <a:t>the law</a:t>
            </a:r>
            <a:r>
              <a:rPr lang="en-US" altLang="ja-JP" sz="1500" dirty="0"/>
              <a:t>. For </a:t>
            </a:r>
            <a:r>
              <a:rPr lang="en-US" altLang="ja-JP" sz="1500" dirty="0">
                <a:solidFill>
                  <a:srgbClr val="FF0000"/>
                </a:solidFill>
              </a:rPr>
              <a:t>the law </a:t>
            </a:r>
            <a:r>
              <a:rPr lang="en-US" altLang="ja-JP" sz="1500" dirty="0"/>
              <a:t>is itself a gift of God which points out the way, a gift for everyone without exception; it can be followed with the help of grace, even though each human being “advances gradually with the </a:t>
            </a:r>
            <a:r>
              <a:rPr lang="en-US" altLang="ja-JP" sz="1500" dirty="0">
                <a:solidFill>
                  <a:srgbClr val="FF0000"/>
                </a:solidFill>
              </a:rPr>
              <a:t>progressive integration</a:t>
            </a:r>
            <a:r>
              <a:rPr lang="en-US" altLang="ja-JP" sz="1500" dirty="0"/>
              <a:t> of </a:t>
            </a:r>
            <a:r>
              <a:rPr lang="en-US" altLang="ja-JP" sz="1500" dirty="0">
                <a:solidFill>
                  <a:srgbClr val="FF0000"/>
                </a:solidFill>
              </a:rPr>
              <a:t>the gifts of God </a:t>
            </a:r>
            <a:r>
              <a:rPr lang="en-US" altLang="ja-JP" sz="1500" dirty="0"/>
              <a:t>and </a:t>
            </a:r>
            <a:r>
              <a:rPr lang="en-US" altLang="ja-JP" sz="1500" dirty="0">
                <a:solidFill>
                  <a:srgbClr val="FF0000"/>
                </a:solidFill>
              </a:rPr>
              <a:t>the demands </a:t>
            </a:r>
            <a:r>
              <a:rPr lang="en-US" altLang="ja-JP" sz="1500" dirty="0"/>
              <a:t>of God’s definitive and absolute love in his or her entire personal and social life”.</a:t>
            </a:r>
            <a:endParaRPr kumimoji="1" lang="ja-JP" altLang="en-US" sz="1500" dirty="0"/>
          </a:p>
        </p:txBody>
      </p:sp>
      <p:sp>
        <p:nvSpPr>
          <p:cNvPr id="4" name="コンテンツ プレースホルダー 3">
            <a:extLst>
              <a:ext uri="{FF2B5EF4-FFF2-40B4-BE49-F238E27FC236}">
                <a16:creationId xmlns:a16="http://schemas.microsoft.com/office/drawing/2014/main" id="{66B2AB9F-B40E-4F0A-A2EC-F984A3F692D9}"/>
              </a:ext>
            </a:extLst>
          </p:cNvPr>
          <p:cNvSpPr>
            <a:spLocks noGrp="1"/>
          </p:cNvSpPr>
          <p:nvPr>
            <p:ph sz="half" idx="2"/>
          </p:nvPr>
        </p:nvSpPr>
        <p:spPr>
          <a:xfrm>
            <a:off x="4571997" y="761511"/>
            <a:ext cx="4572000" cy="6029325"/>
          </a:xfrm>
        </p:spPr>
        <p:txBody>
          <a:bodyPr>
            <a:noAutofit/>
          </a:bodyPr>
          <a:lstStyle/>
          <a:p>
            <a:pPr marL="0" indent="0" algn="just">
              <a:lnSpc>
                <a:spcPct val="114000"/>
              </a:lnSpc>
              <a:buNone/>
            </a:pPr>
            <a:r>
              <a:rPr kumimoji="1" lang="en-US" altLang="ja-JP" sz="1300" dirty="0"/>
              <a:t>294.</a:t>
            </a:r>
            <a:r>
              <a:rPr kumimoji="1" lang="ja-JP" altLang="en-US" sz="1300" dirty="0"/>
              <a:t>　・・・いずれにせよ、「こうした状況には全て、建設的な仕方で対処しなければなりません。これを、福音の光によって、結婚と家庭の完成に向けて歩み始める好機に変えていかなければならないのです。それはこうした状況を忍耐と繊細さをもって受け止め、共に歩んでいくということです」（</a:t>
            </a:r>
            <a:r>
              <a:rPr kumimoji="1" lang="en-US" altLang="ja-JP" sz="1300" dirty="0"/>
              <a:t>2014</a:t>
            </a:r>
            <a:r>
              <a:rPr kumimoji="1" lang="ja-JP" altLang="en-US" sz="1300" dirty="0"/>
              <a:t>シノドス最終報告、</a:t>
            </a:r>
            <a:r>
              <a:rPr kumimoji="1" lang="en-US" altLang="ja-JP" sz="1300" dirty="0"/>
              <a:t>43</a:t>
            </a:r>
            <a:r>
              <a:rPr kumimoji="1" lang="ja-JP" altLang="en-US" sz="1300" dirty="0"/>
              <a:t>）。これこそ、イエスがサマリアの女にしたことです（ヨハネ </a:t>
            </a:r>
            <a:r>
              <a:rPr kumimoji="1" lang="en-US" altLang="ja-JP" sz="1300" dirty="0"/>
              <a:t>4. 1-26</a:t>
            </a:r>
            <a:r>
              <a:rPr kumimoji="1" lang="ja-JP" altLang="en-US" sz="1300" dirty="0"/>
              <a:t>）。彼女の人生に影を落としていた全てのものから解放し、福音の豊かな喜びへと導くために、まことの愛を欲する彼女の強い思いに言葉をかけたのです。</a:t>
            </a:r>
            <a:endParaRPr kumimoji="1" lang="en-US" altLang="ja-JP" sz="1300" dirty="0"/>
          </a:p>
          <a:p>
            <a:pPr marL="0" indent="0" algn="just">
              <a:lnSpc>
                <a:spcPct val="114000"/>
              </a:lnSpc>
              <a:buNone/>
            </a:pPr>
            <a:r>
              <a:rPr kumimoji="1" lang="en-US" altLang="ja-JP" sz="800" dirty="0"/>
              <a:t> </a:t>
            </a:r>
          </a:p>
          <a:p>
            <a:pPr marL="0" indent="0" algn="just">
              <a:lnSpc>
                <a:spcPct val="114000"/>
              </a:lnSpc>
              <a:buNone/>
            </a:pPr>
            <a:r>
              <a:rPr lang="en-US" altLang="ja-JP" sz="1300" dirty="0"/>
              <a:t>295.</a:t>
            </a:r>
            <a:r>
              <a:rPr lang="ja-JP" altLang="en-US" sz="1300" dirty="0"/>
              <a:t>　これと同じ目線で聖ヨハネ・パウロ二世は、</a:t>
            </a:r>
            <a:r>
              <a:rPr lang="en-US" altLang="ja-JP" sz="1300" dirty="0"/>
              <a:t>the human beings</a:t>
            </a:r>
            <a:r>
              <a:rPr lang="ja-JP" altLang="en-US" sz="1300" dirty="0"/>
              <a:t>は「成長するにつれて</a:t>
            </a:r>
            <a:r>
              <a:rPr lang="en-US" altLang="ja-JP" sz="1300" dirty="0">
                <a:solidFill>
                  <a:srgbClr val="FF0000"/>
                </a:solidFill>
              </a:rPr>
              <a:t>moral good</a:t>
            </a:r>
            <a:r>
              <a:rPr lang="ja-JP" altLang="en-US" sz="1300" dirty="0"/>
              <a:t>を知り、愛し、それを実現する」と、使徒的勧告</a:t>
            </a:r>
            <a:r>
              <a:rPr lang="en-US" altLang="ja-JP" sz="1300" dirty="0"/>
              <a:t>『</a:t>
            </a:r>
            <a:r>
              <a:rPr lang="ja-JP" altLang="en-US" sz="1300" dirty="0"/>
              <a:t>家庭 ー 愛といのちのきずな</a:t>
            </a:r>
            <a:r>
              <a:rPr lang="en-US" altLang="ja-JP" sz="1300" dirty="0"/>
              <a:t>』34</a:t>
            </a:r>
            <a:r>
              <a:rPr lang="ja-JP" altLang="en-US" sz="1300" dirty="0"/>
              <a:t>で述べ、このことを踏まえ、いわゆる「</a:t>
            </a:r>
            <a:r>
              <a:rPr lang="ja-JP" altLang="en-US" sz="1300" dirty="0">
                <a:solidFill>
                  <a:srgbClr val="FF0000"/>
                </a:solidFill>
              </a:rPr>
              <a:t>漸進の法則</a:t>
            </a:r>
            <a:r>
              <a:rPr lang="ja-JP" altLang="en-US" sz="1300" dirty="0"/>
              <a:t>」を提唱しました。これは「</a:t>
            </a:r>
            <a:r>
              <a:rPr lang="ja-JP" altLang="en-US" sz="1300" dirty="0">
                <a:solidFill>
                  <a:srgbClr val="FF0000"/>
                </a:solidFill>
              </a:rPr>
              <a:t>法律（</a:t>
            </a:r>
            <a:r>
              <a:rPr lang="en-US" altLang="ja-JP" sz="1300" dirty="0">
                <a:solidFill>
                  <a:srgbClr val="FF0000"/>
                </a:solidFill>
              </a:rPr>
              <a:t>law</a:t>
            </a:r>
            <a:r>
              <a:rPr lang="ja-JP" altLang="en-US" sz="1300" dirty="0">
                <a:solidFill>
                  <a:srgbClr val="FF0000"/>
                </a:solidFill>
              </a:rPr>
              <a:t>）</a:t>
            </a:r>
            <a:r>
              <a:rPr lang="ja-JP" altLang="en-US" sz="1300" dirty="0"/>
              <a:t>の漸進性」ではありません。そうではなくこれは、</a:t>
            </a:r>
            <a:r>
              <a:rPr lang="ja-JP" altLang="en-US" sz="1300" dirty="0">
                <a:solidFill>
                  <a:srgbClr val="FF0000"/>
                </a:solidFill>
              </a:rPr>
              <a:t>法（</a:t>
            </a:r>
            <a:r>
              <a:rPr lang="en-US" altLang="ja-JP" sz="1300" dirty="0">
                <a:solidFill>
                  <a:srgbClr val="FF0000"/>
                </a:solidFill>
              </a:rPr>
              <a:t>the law</a:t>
            </a:r>
            <a:r>
              <a:rPr lang="ja-JP" altLang="en-US" sz="1300" dirty="0">
                <a:solidFill>
                  <a:srgbClr val="FF0000"/>
                </a:solidFill>
              </a:rPr>
              <a:t>）</a:t>
            </a:r>
            <a:r>
              <a:rPr lang="ja-JP" altLang="en-US" sz="1300" dirty="0"/>
              <a:t>が具体的に要求するものを、理解したり、価値を認めたり、実践したり、することができない境遇にある人が、慎重に自由行為を行使していく中で示す或る種の漸進性（</a:t>
            </a:r>
            <a:r>
              <a:rPr lang="en-US" altLang="ja-JP" sz="1300" dirty="0"/>
              <a:t>a gradualness</a:t>
            </a:r>
            <a:r>
              <a:rPr lang="ja-JP" altLang="en-US" sz="1300" dirty="0"/>
              <a:t>）のことです。</a:t>
            </a:r>
            <a:r>
              <a:rPr lang="ja-JP" altLang="en-US" sz="1300" dirty="0">
                <a:solidFill>
                  <a:srgbClr val="FF0000"/>
                </a:solidFill>
              </a:rPr>
              <a:t>法（</a:t>
            </a:r>
            <a:r>
              <a:rPr lang="en-US" altLang="ja-JP" sz="1300" dirty="0">
                <a:solidFill>
                  <a:srgbClr val="FF0000"/>
                </a:solidFill>
              </a:rPr>
              <a:t>the law</a:t>
            </a:r>
            <a:r>
              <a:rPr lang="ja-JP" altLang="en-US" sz="1300" dirty="0">
                <a:solidFill>
                  <a:srgbClr val="FF0000"/>
                </a:solidFill>
              </a:rPr>
              <a:t>）</a:t>
            </a:r>
            <a:r>
              <a:rPr lang="ja-JP" altLang="en-US" sz="1300" dirty="0"/>
              <a:t>そのものは、道を示す神の賜物、例外なく全ての人に与えられる賜物です。たとえ各々の</a:t>
            </a:r>
            <a:r>
              <a:rPr lang="en-US" altLang="ja-JP" sz="1300" dirty="0"/>
              <a:t>human beings</a:t>
            </a:r>
            <a:r>
              <a:rPr lang="ja-JP" altLang="en-US" sz="1300" dirty="0"/>
              <a:t>が、「個々の個人的・社会的生活の中で、</a:t>
            </a:r>
            <a:r>
              <a:rPr lang="ja-JP" altLang="en-US" sz="1300" dirty="0">
                <a:solidFill>
                  <a:srgbClr val="FF0000"/>
                </a:solidFill>
              </a:rPr>
              <a:t>法（</a:t>
            </a:r>
            <a:r>
              <a:rPr lang="en-US" altLang="ja-JP" sz="1300" dirty="0">
                <a:solidFill>
                  <a:srgbClr val="FF0000"/>
                </a:solidFill>
              </a:rPr>
              <a:t>the law</a:t>
            </a:r>
            <a:r>
              <a:rPr lang="ja-JP" altLang="en-US" sz="1300" dirty="0">
                <a:solidFill>
                  <a:srgbClr val="FF0000"/>
                </a:solidFill>
              </a:rPr>
              <a:t>、神の賜物）</a:t>
            </a:r>
            <a:r>
              <a:rPr lang="ja-JP" altLang="en-US" sz="1300" dirty="0"/>
              <a:t>と、神の明示的・絶対的愛が示す</a:t>
            </a:r>
            <a:r>
              <a:rPr lang="ja-JP" altLang="en-US" sz="1300" dirty="0">
                <a:solidFill>
                  <a:srgbClr val="FF0000"/>
                </a:solidFill>
              </a:rPr>
              <a:t>法律需要（</a:t>
            </a:r>
            <a:r>
              <a:rPr lang="en-US" altLang="ja-JP" sz="1400" dirty="0">
                <a:solidFill>
                  <a:srgbClr val="FF0000"/>
                </a:solidFill>
              </a:rPr>
              <a:t>the demands</a:t>
            </a:r>
            <a:r>
              <a:rPr lang="ja-JP" altLang="en-US" sz="1300" dirty="0">
                <a:solidFill>
                  <a:srgbClr val="FF0000"/>
                </a:solidFill>
              </a:rPr>
              <a:t>）</a:t>
            </a:r>
            <a:r>
              <a:rPr lang="ja-JP" altLang="en-US" sz="1300" dirty="0"/>
              <a:t>とが、</a:t>
            </a:r>
            <a:r>
              <a:rPr lang="ja-JP" altLang="en-US" sz="1300" dirty="0">
                <a:solidFill>
                  <a:srgbClr val="FF0000"/>
                </a:solidFill>
              </a:rPr>
              <a:t>累進的に</a:t>
            </a:r>
            <a:r>
              <a:rPr lang="en-US" altLang="ja-JP" sz="1300" dirty="0">
                <a:solidFill>
                  <a:srgbClr val="FF0000"/>
                </a:solidFill>
              </a:rPr>
              <a:t>integration</a:t>
            </a:r>
            <a:r>
              <a:rPr lang="ja-JP" altLang="en-US" sz="1300" dirty="0">
                <a:solidFill>
                  <a:srgbClr val="FF0000"/>
                </a:solidFill>
              </a:rPr>
              <a:t>（高次統合）</a:t>
            </a:r>
            <a:r>
              <a:rPr lang="ja-JP" altLang="en-US" sz="1300" dirty="0"/>
              <a:t>していく漸進性の中を歩んでいく」（同上</a:t>
            </a:r>
            <a:r>
              <a:rPr lang="en-US" altLang="ja-JP" sz="1300" dirty="0"/>
              <a:t>9</a:t>
            </a:r>
            <a:r>
              <a:rPr lang="ja-JP" altLang="en-US" sz="1300" dirty="0"/>
              <a:t>）としても、神の賜物である</a:t>
            </a:r>
            <a:r>
              <a:rPr lang="en-US" altLang="ja-JP" sz="1300" dirty="0"/>
              <a:t>the law</a:t>
            </a:r>
            <a:r>
              <a:rPr lang="ja-JP" altLang="en-US" sz="1300" dirty="0"/>
              <a:t>（法）は、恵みの助力を伴う場合もありますが、例外なく全ての人に与えられるのです。</a:t>
            </a:r>
            <a:endParaRPr kumimoji="1" lang="ja-JP" altLang="en-US" sz="1300" dirty="0"/>
          </a:p>
        </p:txBody>
      </p:sp>
      <p:sp>
        <p:nvSpPr>
          <p:cNvPr id="5" name="スライド番号プレースホルダー 4">
            <a:extLst>
              <a:ext uri="{FF2B5EF4-FFF2-40B4-BE49-F238E27FC236}">
                <a16:creationId xmlns:a16="http://schemas.microsoft.com/office/drawing/2014/main" id="{928B7840-0890-48F7-A226-06B9CE2B9314}"/>
              </a:ext>
            </a:extLst>
          </p:cNvPr>
          <p:cNvSpPr>
            <a:spLocks noGrp="1"/>
          </p:cNvSpPr>
          <p:nvPr>
            <p:ph type="sldNum" sz="quarter" idx="12"/>
          </p:nvPr>
        </p:nvSpPr>
        <p:spPr>
          <a:xfrm>
            <a:off x="7101295" y="6608273"/>
            <a:ext cx="2057400" cy="365125"/>
          </a:xfrm>
        </p:spPr>
        <p:txBody>
          <a:bodyPr/>
          <a:lstStyle/>
          <a:p>
            <a:fld id="{0964516F-A834-419C-8A77-8FB5B980A6CF}" type="slidenum">
              <a:rPr kumimoji="1" lang="ja-JP" altLang="en-US" sz="2000" smtClean="0"/>
              <a:t>11</a:t>
            </a:fld>
            <a:endParaRPr kumimoji="1" lang="ja-JP" altLang="en-US" sz="2000" dirty="0"/>
          </a:p>
        </p:txBody>
      </p:sp>
    </p:spTree>
    <p:extLst>
      <p:ext uri="{BB962C8B-B14F-4D97-AF65-F5344CB8AC3E}">
        <p14:creationId xmlns:p14="http://schemas.microsoft.com/office/powerpoint/2010/main" val="1100273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28AB38-7678-45B9-8257-4861AB3229C9}"/>
              </a:ext>
            </a:extLst>
          </p:cNvPr>
          <p:cNvSpPr>
            <a:spLocks noGrp="1"/>
          </p:cNvSpPr>
          <p:nvPr>
            <p:ph type="title"/>
          </p:nvPr>
        </p:nvSpPr>
        <p:spPr>
          <a:xfrm>
            <a:off x="0" y="2"/>
            <a:ext cx="9143997" cy="828674"/>
          </a:xfrm>
        </p:spPr>
        <p:txBody>
          <a:bodyPr>
            <a:normAutofit fontScale="90000"/>
          </a:bodyPr>
          <a:lstStyle/>
          <a:p>
            <a:pPr algn="ctr"/>
            <a:r>
              <a:rPr lang="en-US" altLang="ja-JP" sz="2400" dirty="0">
                <a:solidFill>
                  <a:prstClr val="black"/>
                </a:solidFill>
              </a:rPr>
              <a:t>bridge 10</a:t>
            </a:r>
            <a:r>
              <a:rPr lang="ja-JP" altLang="en-US" sz="2400" dirty="0">
                <a:solidFill>
                  <a:prstClr val="black"/>
                </a:solidFill>
              </a:rPr>
              <a:t>：</a:t>
            </a:r>
            <a:r>
              <a:rPr lang="en-US" altLang="ja-JP" sz="4000" dirty="0">
                <a:solidFill>
                  <a:prstClr val="black"/>
                </a:solidFill>
              </a:rPr>
              <a:t>dialogue</a:t>
            </a:r>
            <a:r>
              <a:rPr lang="ja-JP" altLang="en-US" sz="4000" dirty="0">
                <a:solidFill>
                  <a:prstClr val="black"/>
                </a:solidFill>
              </a:rPr>
              <a:t> </a:t>
            </a:r>
            <a:r>
              <a:rPr lang="en-US" altLang="ja-JP" sz="4000" dirty="0">
                <a:solidFill>
                  <a:prstClr val="black"/>
                </a:solidFill>
              </a:rPr>
              <a:t>between religions and science</a:t>
            </a:r>
            <a:br>
              <a:rPr lang="en-US" altLang="ja-JP" dirty="0">
                <a:solidFill>
                  <a:prstClr val="black"/>
                </a:solidFill>
              </a:rPr>
            </a:br>
            <a:r>
              <a:rPr lang="en-US" altLang="ja-JP" sz="1800" dirty="0">
                <a:solidFill>
                  <a:prstClr val="black"/>
                </a:solidFill>
              </a:rPr>
              <a:t>Laudato Si’ </a:t>
            </a:r>
            <a:r>
              <a:rPr lang="en-US" altLang="ja-JP" sz="1800" u="sng" dirty="0">
                <a:solidFill>
                  <a:prstClr val="black"/>
                </a:solidFill>
              </a:rPr>
              <a:t>62</a:t>
            </a:r>
            <a:r>
              <a:rPr lang="ja-JP" altLang="en-US" sz="1800" dirty="0">
                <a:solidFill>
                  <a:prstClr val="black"/>
                </a:solidFill>
              </a:rPr>
              <a:t>，</a:t>
            </a:r>
            <a:r>
              <a:rPr lang="en-US" altLang="ja-JP" sz="1800" u="sng" dirty="0">
                <a:solidFill>
                  <a:prstClr val="black"/>
                </a:solidFill>
              </a:rPr>
              <a:t>143</a:t>
            </a:r>
            <a:r>
              <a:rPr lang="ja-JP" altLang="en-US" sz="1800" dirty="0">
                <a:solidFill>
                  <a:prstClr val="black"/>
                </a:solidFill>
              </a:rPr>
              <a:t>，</a:t>
            </a:r>
            <a:r>
              <a:rPr lang="en-US" altLang="ja-JP" sz="1800" dirty="0">
                <a:solidFill>
                  <a:prstClr val="black"/>
                </a:solidFill>
              </a:rPr>
              <a:t>199, 200, 201</a:t>
            </a:r>
            <a:r>
              <a:rPr lang="ja-JP" altLang="en-US" sz="1800" dirty="0">
                <a:solidFill>
                  <a:prstClr val="black"/>
                </a:solidFill>
              </a:rPr>
              <a:t> 　科学と諸宗教の対話</a:t>
            </a:r>
            <a:endParaRPr kumimoji="1" lang="ja-JP" altLang="en-US" sz="1800" dirty="0"/>
          </a:p>
        </p:txBody>
      </p:sp>
      <p:sp>
        <p:nvSpPr>
          <p:cNvPr id="3" name="コンテンツ プレースホルダー 2">
            <a:extLst>
              <a:ext uri="{FF2B5EF4-FFF2-40B4-BE49-F238E27FC236}">
                <a16:creationId xmlns:a16="http://schemas.microsoft.com/office/drawing/2014/main" id="{A3BF365E-CBD4-4A80-B73D-FE1F9A25A6BD}"/>
              </a:ext>
            </a:extLst>
          </p:cNvPr>
          <p:cNvSpPr>
            <a:spLocks noGrp="1"/>
          </p:cNvSpPr>
          <p:nvPr>
            <p:ph sz="half" idx="1"/>
          </p:nvPr>
        </p:nvSpPr>
        <p:spPr>
          <a:xfrm>
            <a:off x="0" y="983248"/>
            <a:ext cx="4438647" cy="3574885"/>
          </a:xfrm>
        </p:spPr>
        <p:txBody>
          <a:bodyPr>
            <a:noAutofit/>
          </a:bodyPr>
          <a:lstStyle/>
          <a:p>
            <a:pPr marL="0" indent="0" algn="just">
              <a:lnSpc>
                <a:spcPct val="100000"/>
              </a:lnSpc>
              <a:buNone/>
            </a:pPr>
            <a:r>
              <a:rPr kumimoji="1" lang="en-US" altLang="ja-JP" sz="1250" dirty="0"/>
              <a:t>62</a:t>
            </a:r>
            <a:r>
              <a:rPr lang="en-US" altLang="ja-JP" sz="1250" dirty="0"/>
              <a:t>. Why should this document, addressed to all people of good will, include a chapter dealing with the convictions of believers?     I am well aware that in the areas of politics and philosophy there are those who firmly reject the idea of a Creator, or consider it irrelevant, and consequently dismiss as irrational the rich contribution which religions can make towards an integral ecology and the full development of humanity.   Others view religions simply as a subculture to be tolerated.   Nonetheless, </a:t>
            </a:r>
            <a:r>
              <a:rPr lang="en-US" altLang="ja-JP" sz="1250" dirty="0">
                <a:solidFill>
                  <a:srgbClr val="FF0000"/>
                </a:solidFill>
              </a:rPr>
              <a:t>science and religion</a:t>
            </a:r>
            <a:r>
              <a:rPr lang="en-US" altLang="ja-JP" sz="1250" dirty="0"/>
              <a:t>, </a:t>
            </a:r>
            <a:r>
              <a:rPr lang="en-US" altLang="ja-JP" sz="1250" dirty="0">
                <a:solidFill>
                  <a:srgbClr val="FF0000"/>
                </a:solidFill>
              </a:rPr>
              <a:t>with their distinctive approaches to understanding reality, can enter into an intense dialogue fruitful for both.</a:t>
            </a:r>
          </a:p>
          <a:p>
            <a:pPr marL="0" indent="0" algn="just">
              <a:lnSpc>
                <a:spcPct val="100000"/>
              </a:lnSpc>
              <a:buNone/>
            </a:pPr>
            <a:r>
              <a:rPr kumimoji="1" lang="en-US" altLang="ja-JP" sz="1250" dirty="0"/>
              <a:t>143</a:t>
            </a:r>
            <a:r>
              <a:rPr kumimoji="1" lang="ja-JP" altLang="en-US" sz="1250" dirty="0"/>
              <a:t>．</a:t>
            </a:r>
            <a:r>
              <a:rPr lang="en-US" altLang="ja-JP" sz="1250" dirty="0"/>
              <a:t>Together with the patrimony of nature, there is also an historic, artistic and cultural patrimony which is likewise under threat.  This patrimony is a part of the shared identity of each place and a foundation upon which to build a habitable city.   It is not a matter of tearing down and building new cities, supposedly more respectful of the environment yet not always more attractive to live in.   Rather, there is a need to incorporate the history, culture and architecture of each place, thus preserving its original identity. Ecology, then, also involves protecting the cultural </a:t>
            </a:r>
            <a:r>
              <a:rPr lang="en-US" altLang="ja-JP" sz="1250" dirty="0" err="1"/>
              <a:t>trea-sures</a:t>
            </a:r>
            <a:r>
              <a:rPr lang="en-US" altLang="ja-JP" sz="1250" dirty="0"/>
              <a:t> of humanity in the broadest sense. More specifically, it calls for greater attention to local cultures when studying environmental problems, </a:t>
            </a:r>
            <a:r>
              <a:rPr lang="en-US" altLang="ja-JP" sz="1250" dirty="0" err="1">
                <a:solidFill>
                  <a:srgbClr val="FF0000"/>
                </a:solidFill>
              </a:rPr>
              <a:t>favouring</a:t>
            </a:r>
            <a:r>
              <a:rPr lang="en-US" altLang="ja-JP" sz="1250" dirty="0">
                <a:solidFill>
                  <a:srgbClr val="FF0000"/>
                </a:solidFill>
              </a:rPr>
              <a:t> a dialogue between scientific-technical language and the language of the people</a:t>
            </a:r>
            <a:r>
              <a:rPr lang="en-US" altLang="ja-JP" sz="1250" dirty="0"/>
              <a:t>. Culture is more than what we have inherited from the past; it is also, and above all, a living, dynamic and participatory present reality, which cannot be excluded as we rethink the relationship between human beings and the environment.</a:t>
            </a:r>
            <a:endParaRPr kumimoji="1" lang="ja-JP" altLang="en-US" sz="1250" dirty="0"/>
          </a:p>
        </p:txBody>
      </p:sp>
      <p:sp>
        <p:nvSpPr>
          <p:cNvPr id="4" name="コンテンツ プレースホルダー 3">
            <a:extLst>
              <a:ext uri="{FF2B5EF4-FFF2-40B4-BE49-F238E27FC236}">
                <a16:creationId xmlns:a16="http://schemas.microsoft.com/office/drawing/2014/main" id="{66B2AB9F-B40E-4F0A-A2EC-F984A3F692D9}"/>
              </a:ext>
            </a:extLst>
          </p:cNvPr>
          <p:cNvSpPr>
            <a:spLocks noGrp="1"/>
          </p:cNvSpPr>
          <p:nvPr>
            <p:ph sz="half" idx="2"/>
          </p:nvPr>
        </p:nvSpPr>
        <p:spPr>
          <a:xfrm>
            <a:off x="4343399" y="983248"/>
            <a:ext cx="4800601" cy="6029325"/>
          </a:xfrm>
        </p:spPr>
        <p:txBody>
          <a:bodyPr>
            <a:noAutofit/>
          </a:bodyPr>
          <a:lstStyle/>
          <a:p>
            <a:pPr marL="0" indent="0" algn="just">
              <a:lnSpc>
                <a:spcPct val="114000"/>
              </a:lnSpc>
              <a:buNone/>
            </a:pPr>
            <a:r>
              <a:rPr kumimoji="1" lang="en-US" altLang="ja-JP" sz="1200" dirty="0"/>
              <a:t>62.</a:t>
            </a:r>
            <a:r>
              <a:rPr kumimoji="1" lang="ja-JP" altLang="en-US" sz="1200" dirty="0"/>
              <a:t>　</a:t>
            </a:r>
            <a:r>
              <a:rPr lang="ja-JP" altLang="en-US" sz="1200" dirty="0"/>
              <a:t>この文書は</a:t>
            </a:r>
            <a:r>
              <a:rPr lang="en-US" altLang="ja-JP" sz="1200" dirty="0"/>
              <a:t>all people of good will</a:t>
            </a:r>
            <a:r>
              <a:rPr lang="ja-JP" altLang="en-US" sz="1200" dirty="0"/>
              <a:t>の為に書かれたものです。それが何故、</a:t>
            </a:r>
            <a:r>
              <a:rPr lang="en-US" altLang="ja-JP" sz="1200" dirty="0"/>
              <a:t>the convictions of believers</a:t>
            </a:r>
            <a:r>
              <a:rPr lang="ja-JP" altLang="en-US" sz="1200" dirty="0"/>
              <a:t>を取り上げるために一章を割くのでしょうか。確かに政治や哲学の分野であれば、私も重々承知していますが、</a:t>
            </a:r>
            <a:r>
              <a:rPr lang="en-US" altLang="ja-JP" sz="1200" dirty="0"/>
              <a:t>a Creator</a:t>
            </a:r>
            <a:r>
              <a:rPr lang="ja-JP" altLang="en-US" sz="1200" dirty="0"/>
              <a:t>という考え方そのものを全く受け付けない人達がいます。その人達はその結果、</a:t>
            </a:r>
            <a:r>
              <a:rPr lang="en-US" altLang="ja-JP" sz="1200" dirty="0"/>
              <a:t>an integral ecology and the full development of humanity</a:t>
            </a:r>
            <a:r>
              <a:rPr lang="ja-JP" altLang="en-US" sz="1200" dirty="0"/>
              <a:t>に向けて</a:t>
            </a:r>
            <a:r>
              <a:rPr lang="en-US" altLang="ja-JP" sz="1200" dirty="0"/>
              <a:t>religions</a:t>
            </a:r>
            <a:r>
              <a:rPr lang="ja-JP" altLang="en-US" sz="1200" dirty="0"/>
              <a:t>が為しうる豊かな貢献を見落としてしまいます。そういう人達にとって、</a:t>
            </a:r>
            <a:r>
              <a:rPr lang="en-US" altLang="ja-JP" sz="1200" dirty="0"/>
              <a:t>religions</a:t>
            </a:r>
            <a:r>
              <a:rPr lang="ja-JP" altLang="en-US" sz="1200" dirty="0"/>
              <a:t>は大目に見てやっても良いサブカルチャーの一つだといったところでしょう。しかしながら</a:t>
            </a:r>
            <a:r>
              <a:rPr lang="en-US" altLang="ja-JP" sz="1200" dirty="0">
                <a:solidFill>
                  <a:srgbClr val="FF0000"/>
                </a:solidFill>
              </a:rPr>
              <a:t>science</a:t>
            </a:r>
            <a:r>
              <a:rPr lang="ja-JP" altLang="en-US" sz="1200" dirty="0">
                <a:solidFill>
                  <a:srgbClr val="FF0000"/>
                </a:solidFill>
              </a:rPr>
              <a:t>は</a:t>
            </a:r>
            <a:r>
              <a:rPr lang="en-US" altLang="ja-JP" sz="1200" dirty="0">
                <a:solidFill>
                  <a:srgbClr val="FF0000"/>
                </a:solidFill>
              </a:rPr>
              <a:t>religion</a:t>
            </a:r>
            <a:r>
              <a:rPr lang="ja-JP" altLang="en-US" sz="1200" dirty="0">
                <a:solidFill>
                  <a:srgbClr val="FF0000"/>
                </a:solidFill>
              </a:rPr>
              <a:t>と共に、それぞれ一見異なるアプローチで</a:t>
            </a:r>
            <a:r>
              <a:rPr lang="en-US" altLang="ja-JP" sz="1200" dirty="0">
                <a:solidFill>
                  <a:srgbClr val="FF0000"/>
                </a:solidFill>
              </a:rPr>
              <a:t>understanding reality</a:t>
            </a:r>
            <a:r>
              <a:rPr lang="ja-JP" altLang="en-US" sz="1200" dirty="0">
                <a:solidFill>
                  <a:srgbClr val="FF0000"/>
                </a:solidFill>
              </a:rPr>
              <a:t>を行います。従って双方にとって中身の濃い実りある対話に入ることが出来るはずです</a:t>
            </a:r>
            <a:r>
              <a:rPr lang="ja-JP" altLang="en-US" sz="1200" dirty="0"/>
              <a:t>。</a:t>
            </a:r>
            <a:endParaRPr lang="en-US" altLang="ja-JP" sz="1200" dirty="0"/>
          </a:p>
          <a:p>
            <a:pPr marL="0" indent="0" algn="just">
              <a:lnSpc>
                <a:spcPct val="114000"/>
              </a:lnSpc>
              <a:buNone/>
            </a:pPr>
            <a:r>
              <a:rPr lang="en-US" altLang="ja-JP" sz="1200" dirty="0"/>
              <a:t>143.</a:t>
            </a:r>
            <a:r>
              <a:rPr lang="ja-JP" altLang="en-US" sz="1200" dirty="0"/>
              <a:t>　</a:t>
            </a:r>
            <a:r>
              <a:rPr lang="en-US" altLang="ja-JP" sz="1200" dirty="0"/>
              <a:t>nature</a:t>
            </a:r>
            <a:r>
              <a:rPr lang="ja-JP" altLang="en-US" sz="1200" dirty="0"/>
              <a:t>の遺産が脅威にさらされているのと同様に、歴史的、芸術的、文化的遺産も脅威にさらされています。これらの遺産は、各地域の</a:t>
            </a:r>
            <a:r>
              <a:rPr lang="en-US" altLang="ja-JP" sz="1200" dirty="0"/>
              <a:t>identity</a:t>
            </a:r>
            <a:r>
              <a:rPr lang="ja-JP" altLang="en-US" sz="1200" dirty="0"/>
              <a:t>の一部を形成しているとともに、居住都市を形成するための基礎ともなっています。といっても、取り壊してその上に新しい都市を形成するという脅威を問題にしているのではありません。そのままで住み続けるのは必ずしも魅力的ではないかもしれませんが、環境のことも気にかける必要があると指摘しているのです。他にも、その歴史、文化、各地の建造物を一体化して保護し、その</a:t>
            </a:r>
            <a:r>
              <a:rPr lang="en-US" altLang="ja-JP" sz="1200" dirty="0"/>
              <a:t>original identity</a:t>
            </a:r>
            <a:r>
              <a:rPr lang="ja-JP" altLang="en-US" sz="1200" dirty="0"/>
              <a:t>を維持していく必要があります。</a:t>
            </a:r>
            <a:r>
              <a:rPr lang="en-US" altLang="ja-JP" sz="1200" dirty="0"/>
              <a:t>ecology</a:t>
            </a:r>
            <a:r>
              <a:rPr lang="ja-JP" altLang="en-US" sz="1200" dirty="0"/>
              <a:t>は本来、広義の意味での</a:t>
            </a:r>
            <a:r>
              <a:rPr lang="en-US" altLang="ja-JP" sz="1200" dirty="0"/>
              <a:t>humanity</a:t>
            </a:r>
            <a:r>
              <a:rPr lang="ja-JP" altLang="en-US" sz="1200" dirty="0"/>
              <a:t>という文化的宝も守ることを含みます。もう少し具体的にいうと、環境問題の検討には、</a:t>
            </a:r>
            <a:r>
              <a:rPr lang="ja-JP" altLang="en-US" sz="1200" dirty="0">
                <a:solidFill>
                  <a:srgbClr val="FF0000"/>
                </a:solidFill>
              </a:rPr>
              <a:t>科学技術の言語と</a:t>
            </a:r>
            <a:r>
              <a:rPr lang="en-US" altLang="ja-JP" sz="1200" dirty="0">
                <a:solidFill>
                  <a:srgbClr val="FF0000"/>
                </a:solidFill>
              </a:rPr>
              <a:t>the people</a:t>
            </a:r>
            <a:r>
              <a:rPr lang="ja-JP" altLang="en-US" sz="1200" dirty="0">
                <a:solidFill>
                  <a:srgbClr val="FF0000"/>
                </a:solidFill>
              </a:rPr>
              <a:t>の言語との対話を促しながら</a:t>
            </a:r>
            <a:r>
              <a:rPr lang="ja-JP" altLang="en-US" sz="1200" dirty="0"/>
              <a:t>、その地域の文化に大きな注意を払う必要があります。文化とは、私達が過去から継承してきたもの以上の意味を持ちます。即ち文化とは、息づき、動的に変化しながらも、何よりも、私達が現に参加している</a:t>
            </a:r>
            <a:r>
              <a:rPr lang="en-US" altLang="ja-JP" sz="1200" dirty="0"/>
              <a:t>reality</a:t>
            </a:r>
            <a:r>
              <a:rPr lang="ja-JP" altLang="en-US" sz="1200" dirty="0"/>
              <a:t>を形成している生きものなのです。ですから、私達が</a:t>
            </a:r>
            <a:r>
              <a:rPr lang="en-US" altLang="ja-JP" sz="1200" dirty="0"/>
              <a:t>human beings</a:t>
            </a:r>
            <a:r>
              <a:rPr lang="ja-JP" altLang="en-US" sz="1200" dirty="0"/>
              <a:t>とその環境との</a:t>
            </a:r>
            <a:r>
              <a:rPr lang="en-US" altLang="ja-JP" sz="1200" dirty="0"/>
              <a:t>relationship</a:t>
            </a:r>
            <a:r>
              <a:rPr lang="ja-JP" altLang="en-US" sz="1200" dirty="0"/>
              <a:t>を再考する際に、私達の</a:t>
            </a:r>
            <a:r>
              <a:rPr lang="en-US" altLang="ja-JP" sz="1200" dirty="0"/>
              <a:t>reality</a:t>
            </a:r>
            <a:r>
              <a:rPr lang="ja-JP" altLang="en-US" sz="1200" dirty="0"/>
              <a:t>である文化を決して排除してはならないのです。</a:t>
            </a:r>
            <a:endParaRPr kumimoji="1" lang="ja-JP" altLang="en-US" sz="1200" dirty="0"/>
          </a:p>
        </p:txBody>
      </p:sp>
      <p:sp>
        <p:nvSpPr>
          <p:cNvPr id="5" name="スライド番号プレースホルダー 4">
            <a:extLst>
              <a:ext uri="{FF2B5EF4-FFF2-40B4-BE49-F238E27FC236}">
                <a16:creationId xmlns:a16="http://schemas.microsoft.com/office/drawing/2014/main" id="{928B7840-0890-48F7-A226-06B9CE2B9314}"/>
              </a:ext>
            </a:extLst>
          </p:cNvPr>
          <p:cNvSpPr>
            <a:spLocks noGrp="1"/>
          </p:cNvSpPr>
          <p:nvPr>
            <p:ph type="sldNum" sz="quarter" idx="12"/>
          </p:nvPr>
        </p:nvSpPr>
        <p:spPr>
          <a:xfrm>
            <a:off x="7086597" y="6608271"/>
            <a:ext cx="2057400" cy="249727"/>
          </a:xfrm>
        </p:spPr>
        <p:txBody>
          <a:bodyPr/>
          <a:lstStyle/>
          <a:p>
            <a:fld id="{0964516F-A834-419C-8A77-8FB5B980A6CF}" type="slidenum">
              <a:rPr kumimoji="1" lang="ja-JP" altLang="en-US" sz="2000" smtClean="0"/>
              <a:t>12</a:t>
            </a:fld>
            <a:endParaRPr kumimoji="1" lang="ja-JP" altLang="en-US" sz="2000" dirty="0"/>
          </a:p>
        </p:txBody>
      </p:sp>
    </p:spTree>
    <p:extLst>
      <p:ext uri="{BB962C8B-B14F-4D97-AF65-F5344CB8AC3E}">
        <p14:creationId xmlns:p14="http://schemas.microsoft.com/office/powerpoint/2010/main" val="3758486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28AB38-7678-45B9-8257-4861AB3229C9}"/>
              </a:ext>
            </a:extLst>
          </p:cNvPr>
          <p:cNvSpPr>
            <a:spLocks noGrp="1"/>
          </p:cNvSpPr>
          <p:nvPr>
            <p:ph type="title"/>
          </p:nvPr>
        </p:nvSpPr>
        <p:spPr>
          <a:xfrm>
            <a:off x="0" y="2"/>
            <a:ext cx="9143997" cy="543194"/>
          </a:xfrm>
        </p:spPr>
        <p:txBody>
          <a:bodyPr>
            <a:normAutofit fontScale="90000"/>
          </a:bodyPr>
          <a:lstStyle/>
          <a:p>
            <a:pPr algn="ctr"/>
            <a:r>
              <a:rPr lang="en-US" altLang="ja-JP" sz="2400" dirty="0">
                <a:solidFill>
                  <a:srgbClr val="FF0000"/>
                </a:solidFill>
              </a:rPr>
              <a:t>supposed goal 11</a:t>
            </a:r>
            <a:r>
              <a:rPr lang="ja-JP" altLang="en-US" sz="2400" dirty="0">
                <a:solidFill>
                  <a:prstClr val="black"/>
                </a:solidFill>
              </a:rPr>
              <a:t>：</a:t>
            </a:r>
            <a:r>
              <a:rPr lang="en-US" altLang="ja-JP" sz="4000" dirty="0">
                <a:solidFill>
                  <a:srgbClr val="FF0000"/>
                </a:solidFill>
              </a:rPr>
              <a:t>mutual respect</a:t>
            </a:r>
            <a:r>
              <a:rPr lang="en-US" altLang="ja-JP" sz="4000" dirty="0">
                <a:solidFill>
                  <a:prstClr val="black"/>
                </a:solidFill>
              </a:rPr>
              <a:t>, “?”, money</a:t>
            </a:r>
            <a:endParaRPr kumimoji="1" lang="ja-JP" altLang="en-US" sz="1800" dirty="0"/>
          </a:p>
        </p:txBody>
      </p:sp>
      <p:sp>
        <p:nvSpPr>
          <p:cNvPr id="5" name="スライド番号プレースホルダー 4">
            <a:extLst>
              <a:ext uri="{FF2B5EF4-FFF2-40B4-BE49-F238E27FC236}">
                <a16:creationId xmlns:a16="http://schemas.microsoft.com/office/drawing/2014/main" id="{928B7840-0890-48F7-A226-06B9CE2B9314}"/>
              </a:ext>
            </a:extLst>
          </p:cNvPr>
          <p:cNvSpPr>
            <a:spLocks noGrp="1"/>
          </p:cNvSpPr>
          <p:nvPr>
            <p:ph type="sldNum" sz="quarter" idx="12"/>
          </p:nvPr>
        </p:nvSpPr>
        <p:spPr>
          <a:xfrm>
            <a:off x="7219947" y="6608273"/>
            <a:ext cx="2057400" cy="249727"/>
          </a:xfrm>
        </p:spPr>
        <p:txBody>
          <a:bodyPr/>
          <a:lstStyle/>
          <a:p>
            <a:fld id="{0964516F-A834-419C-8A77-8FB5B980A6CF}" type="slidenum">
              <a:rPr kumimoji="1" lang="ja-JP" altLang="en-US" sz="2000" smtClean="0"/>
              <a:t>13</a:t>
            </a:fld>
            <a:endParaRPr kumimoji="1" lang="ja-JP" altLang="en-US" sz="2000" dirty="0"/>
          </a:p>
        </p:txBody>
      </p:sp>
      <p:sp>
        <p:nvSpPr>
          <p:cNvPr id="7" name="コンテンツ プレースホルダー 6">
            <a:extLst>
              <a:ext uri="{FF2B5EF4-FFF2-40B4-BE49-F238E27FC236}">
                <a16:creationId xmlns:a16="http://schemas.microsoft.com/office/drawing/2014/main" id="{F7CA4597-7F95-46B8-AB09-9E9E295EB8BB}"/>
              </a:ext>
            </a:extLst>
          </p:cNvPr>
          <p:cNvSpPr>
            <a:spLocks noGrp="1"/>
          </p:cNvSpPr>
          <p:nvPr>
            <p:ph sz="half" idx="1"/>
          </p:nvPr>
        </p:nvSpPr>
        <p:spPr>
          <a:xfrm>
            <a:off x="3080082" y="1708434"/>
            <a:ext cx="2983831" cy="5149566"/>
          </a:xfrm>
        </p:spPr>
        <p:txBody>
          <a:bodyPr>
            <a:noAutofit/>
          </a:bodyPr>
          <a:lstStyle/>
          <a:p>
            <a:pPr marL="0" indent="0" algn="just">
              <a:buNone/>
            </a:pPr>
            <a:r>
              <a:rPr lang="en-US" altLang="ja-JP" sz="930" dirty="0">
                <a:solidFill>
                  <a:srgbClr val="FF0000"/>
                </a:solidFill>
              </a:rPr>
              <a:t>The </a:t>
            </a:r>
            <a:r>
              <a:rPr lang="en-US" altLang="ja-JP" sz="930" dirty="0" err="1">
                <a:solidFill>
                  <a:srgbClr val="FF0000"/>
                </a:solidFill>
              </a:rPr>
              <a:t>Chironians</a:t>
            </a:r>
            <a:r>
              <a:rPr lang="en-US" altLang="ja-JP" sz="930" dirty="0">
                <a:solidFill>
                  <a:srgbClr val="FF0000"/>
                </a:solidFill>
              </a:rPr>
              <a:t> traded in respect</a:t>
            </a:r>
            <a:r>
              <a:rPr lang="en-US" altLang="ja-JP" sz="930" dirty="0"/>
              <a:t>, Colman was beginning to understand as he listened to the talk around him. They </a:t>
            </a:r>
            <a:r>
              <a:rPr lang="en-US" altLang="ja-JP" sz="930" dirty="0">
                <a:solidFill>
                  <a:srgbClr val="FF0000"/>
                </a:solidFill>
              </a:rPr>
              <a:t>respected</a:t>
            </a:r>
            <a:r>
              <a:rPr lang="en-US" altLang="ja-JP" sz="930" dirty="0"/>
              <a:t> knowledge and expertise in every form, and they showed it. Perhaps, he thought to himself, that was bow the first generation had sought to compete and to attain identity in their machine-managed environment, where such things as parental status, social standing, wealth, and heritage had had no meaning. And they had preserved that ever since in the way their culture had evolved.</a:t>
            </a:r>
          </a:p>
          <a:p>
            <a:pPr marL="0" indent="0" algn="just">
              <a:buNone/>
            </a:pPr>
            <a:r>
              <a:rPr lang="en-US" altLang="ja-JP" sz="930" dirty="0"/>
              <a:t>He remembered back to when he had been sixteen and gave a senator’s son nothing more than he’d had coming to him. A pair of sheriff’s deputies had taught him a painful lesson in </a:t>
            </a:r>
            <a:r>
              <a:rPr lang="en-US" altLang="ja-JP" sz="930" dirty="0">
                <a:solidFill>
                  <a:srgbClr val="FF0000"/>
                </a:solidFill>
              </a:rPr>
              <a:t>“respect” </a:t>
            </a:r>
            <a:r>
              <a:rPr lang="en-US" altLang="ja-JP" sz="930" dirty="0"/>
              <a:t>in a cell at the town jailhouse, and the Army had been trying to teach him </a:t>
            </a:r>
            <a:r>
              <a:rPr lang="en-US" altLang="ja-JP" sz="930" dirty="0">
                <a:solidFill>
                  <a:srgbClr val="FF0000"/>
                </a:solidFill>
              </a:rPr>
              <a:t>“respect” </a:t>
            </a:r>
            <a:r>
              <a:rPr lang="en-US" altLang="ja-JP" sz="930" dirty="0"/>
              <a:t>ever since. But that had been </a:t>
            </a:r>
            <a:r>
              <a:rPr lang="en-US" altLang="ja-JP" sz="930" dirty="0">
                <a:solidFill>
                  <a:srgbClr val="FF0000"/>
                </a:solidFill>
              </a:rPr>
              <a:t>Earth-style respect</a:t>
            </a:r>
            <a:r>
              <a:rPr lang="en-US" altLang="ja-JP" sz="930" dirty="0"/>
              <a:t>. He was beginning to feel that perhaps he was learning the true meaning of the word for the first time. </a:t>
            </a:r>
            <a:r>
              <a:rPr lang="en-US" altLang="ja-JP" sz="930" dirty="0">
                <a:solidFill>
                  <a:srgbClr val="FF0000"/>
                </a:solidFill>
              </a:rPr>
              <a:t>True respect </a:t>
            </a:r>
            <a:r>
              <a:rPr lang="en-US" altLang="ja-JP" sz="930" dirty="0"/>
              <a:t>could only be earned; it couldn’t be extorted. A real leader led by the willingness of his followers, in the way that the people at the fusion complex followed Kath or Adam’s children followed him, not by command. The </a:t>
            </a:r>
            <a:r>
              <a:rPr lang="en-US" altLang="ja-JP" sz="930" dirty="0" err="1"/>
              <a:t>Chironians</a:t>
            </a:r>
            <a:r>
              <a:rPr lang="en-US" altLang="ja-JP" sz="930" dirty="0"/>
              <a:t> could turn their backs on each other in the way that people like Howard </a:t>
            </a:r>
            <a:r>
              <a:rPr lang="en-US" altLang="ja-JP" sz="930" dirty="0" err="1"/>
              <a:t>Kalens</a:t>
            </a:r>
            <a:r>
              <a:rPr lang="en-US" altLang="ja-JP" sz="930" dirty="0"/>
              <a:t> would never know, as Colman could on his platoon. These were his kind of people. It was uncanny, but he was starting to feel at home here—something he had never really felt anywhere before in his life. </a:t>
            </a:r>
          </a:p>
          <a:p>
            <a:pPr marL="0" indent="0" algn="just">
              <a:buNone/>
            </a:pPr>
            <a:r>
              <a:rPr lang="en-US" altLang="ja-JP" sz="930" dirty="0"/>
              <a:t>Because for the first time ever, he had the feeling that he was somebody—not just “Sergeant, U.S. Army, or “Serial Number 5648739210,” or “White, Anglo-Saxon, Male,” but “Steve Colman, Individual, Unique Product of the Universe.” </a:t>
            </a:r>
          </a:p>
          <a:p>
            <a:pPr marL="0" indent="0" algn="just">
              <a:buNone/>
            </a:pPr>
            <a:r>
              <a:rPr lang="en-US" altLang="ja-JP" sz="930" dirty="0"/>
              <a:t>It was a nice feeling.</a:t>
            </a:r>
          </a:p>
          <a:p>
            <a:pPr marL="0" indent="0" algn="just">
              <a:buNone/>
            </a:pPr>
            <a:r>
              <a:rPr lang="en-US" altLang="ja-JP" sz="930" dirty="0"/>
              <a:t>James P. Hogan. 1982. Voyage From Yesteryear (Kindle </a:t>
            </a:r>
            <a:r>
              <a:rPr lang="ja-JP" altLang="en-US" sz="930" dirty="0"/>
              <a:t>の位置</a:t>
            </a:r>
            <a:r>
              <a:rPr lang="en-US" altLang="ja-JP" sz="930" dirty="0"/>
              <a:t>No.2713-2722). </a:t>
            </a:r>
            <a:r>
              <a:rPr lang="en-US" altLang="ja-JP" sz="930" dirty="0" err="1"/>
              <a:t>Baen</a:t>
            </a:r>
            <a:r>
              <a:rPr lang="en-US" altLang="ja-JP" sz="930" dirty="0"/>
              <a:t>. Kindle </a:t>
            </a:r>
            <a:r>
              <a:rPr lang="ja-JP" altLang="en-US" sz="930" dirty="0"/>
              <a:t>版</a:t>
            </a:r>
            <a:r>
              <a:rPr lang="en-US" altLang="ja-JP" sz="930" dirty="0"/>
              <a:t>. </a:t>
            </a:r>
          </a:p>
        </p:txBody>
      </p:sp>
      <p:sp>
        <p:nvSpPr>
          <p:cNvPr id="10" name="テキスト ボックス 9">
            <a:extLst>
              <a:ext uri="{FF2B5EF4-FFF2-40B4-BE49-F238E27FC236}">
                <a16:creationId xmlns:a16="http://schemas.microsoft.com/office/drawing/2014/main" id="{65239447-0CB0-4825-9397-B1E41C7029CD}"/>
              </a:ext>
            </a:extLst>
          </p:cNvPr>
          <p:cNvSpPr txBox="1"/>
          <p:nvPr/>
        </p:nvSpPr>
        <p:spPr>
          <a:xfrm>
            <a:off x="346319" y="484295"/>
            <a:ext cx="8535457" cy="1200329"/>
          </a:xfrm>
          <a:prstGeom prst="rect">
            <a:avLst/>
          </a:prstGeom>
          <a:noFill/>
        </p:spPr>
        <p:txBody>
          <a:bodyPr wrap="square" rtlCol="0">
            <a:spAutoFit/>
          </a:bodyPr>
          <a:lstStyle/>
          <a:p>
            <a:r>
              <a:rPr lang="ja-JP" altLang="en-US" dirty="0"/>
              <a:t>何が</a:t>
            </a:r>
            <a:r>
              <a:rPr lang="en-US" altLang="ja-JP" dirty="0"/>
              <a:t>govern</a:t>
            </a:r>
            <a:r>
              <a:rPr lang="ja-JP" altLang="en-US" dirty="0"/>
              <a:t>しているのでしょうか？ そう</a:t>
            </a:r>
            <a:r>
              <a:rPr lang="en-US" altLang="ja-JP" dirty="0"/>
              <a:t>money</a:t>
            </a:r>
            <a:r>
              <a:rPr lang="ja-JP" altLang="en-US" dirty="0"/>
              <a:t>です。では、どうやって</a:t>
            </a:r>
            <a:r>
              <a:rPr lang="en-US" altLang="ja-JP" dirty="0"/>
              <a:t>money</a:t>
            </a:r>
            <a:r>
              <a:rPr lang="ja-JP" altLang="en-US" dirty="0"/>
              <a:t>は</a:t>
            </a:r>
            <a:r>
              <a:rPr lang="en-US" altLang="ja-JP" dirty="0"/>
              <a:t>govern</a:t>
            </a:r>
            <a:r>
              <a:rPr lang="ja-JP" altLang="en-US" dirty="0"/>
              <a:t>するのでしょうか？ そう、恐怖の鞭、格差の鞭、経済的鞭、社会的鞭、文化的鞭、軍事暴力の鞭によって</a:t>
            </a:r>
            <a:r>
              <a:rPr lang="en-US" altLang="ja-JP" dirty="0"/>
              <a:t>govern</a:t>
            </a:r>
            <a:r>
              <a:rPr lang="ja-JP" altLang="en-US" dirty="0"/>
              <a:t>するのです。それは更に恐ろしい暴力の連鎖を、株価暴落の様に止めどなく続けます。何という痛み、何という恐怖！      </a:t>
            </a:r>
            <a:r>
              <a:rPr lang="en-US" altLang="ja-JP" dirty="0"/>
              <a:t>--</a:t>
            </a:r>
            <a:r>
              <a:rPr lang="ja-JP" altLang="en-US" dirty="0"/>
              <a:t>　</a:t>
            </a:r>
            <a:r>
              <a:rPr lang="en-US" altLang="ja-JP" dirty="0"/>
              <a:t>2016PM</a:t>
            </a:r>
            <a:r>
              <a:rPr lang="ja-JP" altLang="en-US" dirty="0"/>
              <a:t>大会教皇メッセージ</a:t>
            </a:r>
            <a:endParaRPr kumimoji="1" lang="ja-JP" altLang="en-US" dirty="0"/>
          </a:p>
        </p:txBody>
      </p:sp>
      <p:sp>
        <p:nvSpPr>
          <p:cNvPr id="11" name="Rectangle 1">
            <a:extLst>
              <a:ext uri="{FF2B5EF4-FFF2-40B4-BE49-F238E27FC236}">
                <a16:creationId xmlns:a16="http://schemas.microsoft.com/office/drawing/2014/main" id="{9B78F03D-CAF4-48BF-87EF-A52E527292B8}"/>
              </a:ext>
            </a:extLst>
          </p:cNvPr>
          <p:cNvSpPr>
            <a:spLocks noChangeArrowheads="1"/>
          </p:cNvSpPr>
          <p:nvPr/>
        </p:nvSpPr>
        <p:spPr bwMode="auto">
          <a:xfrm>
            <a:off x="4910667" y="1896532"/>
            <a:ext cx="39711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pic>
        <p:nvPicPr>
          <p:cNvPr id="1026" name="Picture 2">
            <a:extLst>
              <a:ext uri="{FF2B5EF4-FFF2-40B4-BE49-F238E27FC236}">
                <a16:creationId xmlns:a16="http://schemas.microsoft.com/office/drawing/2014/main" id="{B7E3DE08-226B-4F78-A57B-5875D59D1D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5" y="1792653"/>
            <a:ext cx="1147738" cy="1636347"/>
          </a:xfrm>
          <a:prstGeom prst="rect">
            <a:avLst/>
          </a:prstGeom>
          <a:noFill/>
          <a:extLst>
            <a:ext uri="{909E8E84-426E-40DD-AFC4-6F175D3DCCD1}">
              <a14:hiddenFill xmlns:a14="http://schemas.microsoft.com/office/drawing/2010/main">
                <a:solidFill>
                  <a:srgbClr val="FFFFFF"/>
                </a:solidFill>
              </a14:hiddenFill>
            </a:ext>
          </a:extLst>
        </p:spPr>
      </p:pic>
      <p:sp>
        <p:nvSpPr>
          <p:cNvPr id="16" name="コンテンツ プレースホルダー 6">
            <a:extLst>
              <a:ext uri="{FF2B5EF4-FFF2-40B4-BE49-F238E27FC236}">
                <a16:creationId xmlns:a16="http://schemas.microsoft.com/office/drawing/2014/main" id="{5D970547-E54B-4676-80F3-E03E7EF1F6EB}"/>
              </a:ext>
            </a:extLst>
          </p:cNvPr>
          <p:cNvSpPr txBox="1">
            <a:spLocks/>
          </p:cNvSpPr>
          <p:nvPr/>
        </p:nvSpPr>
        <p:spPr>
          <a:xfrm>
            <a:off x="5505554" y="1646721"/>
            <a:ext cx="38862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ja-JP" altLang="en-US" dirty="0"/>
          </a:p>
        </p:txBody>
      </p:sp>
      <p:sp>
        <p:nvSpPr>
          <p:cNvPr id="18" name="コンテンツ プレースホルダー 17">
            <a:extLst>
              <a:ext uri="{FF2B5EF4-FFF2-40B4-BE49-F238E27FC236}">
                <a16:creationId xmlns:a16="http://schemas.microsoft.com/office/drawing/2014/main" id="{B07D9D78-A804-486D-8065-5B8B409C49C1}"/>
              </a:ext>
            </a:extLst>
          </p:cNvPr>
          <p:cNvSpPr>
            <a:spLocks noGrp="1"/>
          </p:cNvSpPr>
          <p:nvPr>
            <p:ph sz="half" idx="2"/>
          </p:nvPr>
        </p:nvSpPr>
        <p:spPr>
          <a:xfrm>
            <a:off x="6063913" y="1708432"/>
            <a:ext cx="3080084" cy="5149568"/>
          </a:xfrm>
        </p:spPr>
        <p:txBody>
          <a:bodyPr>
            <a:normAutofit fontScale="92500" lnSpcReduction="10000"/>
          </a:bodyPr>
          <a:lstStyle/>
          <a:p>
            <a:pPr marL="0" indent="0" algn="just">
              <a:lnSpc>
                <a:spcPct val="130000"/>
              </a:lnSpc>
              <a:buNone/>
            </a:pPr>
            <a:r>
              <a:rPr lang="ja-JP" altLang="en-US" sz="900" dirty="0">
                <a:solidFill>
                  <a:srgbClr val="FF0000"/>
                </a:solidFill>
              </a:rPr>
              <a:t>ケイロン人の通貨は、お互いの尊敬なのだ</a:t>
            </a:r>
            <a:r>
              <a:rPr lang="ja-JP" altLang="en-US" sz="900" dirty="0"/>
              <a:t>ということが、その人々の話を聞いているうちに、だんだんとコールマン（地球出身のやさぐれ軍人）にも分かってきた。彼らは、あらゆる形態の知識や熟練に対して</a:t>
            </a:r>
            <a:r>
              <a:rPr lang="ja-JP" altLang="en-US" sz="900" dirty="0">
                <a:solidFill>
                  <a:srgbClr val="FF0000"/>
                </a:solidFill>
              </a:rPr>
              <a:t>尊敬</a:t>
            </a:r>
            <a:r>
              <a:rPr lang="ja-JP" altLang="en-US" sz="900" dirty="0"/>
              <a:t>を払い、それを態度に表すのだ。多分それが </a:t>
            </a:r>
            <a:r>
              <a:rPr lang="en-US" altLang="ja-JP" sz="900" dirty="0"/>
              <a:t>― </a:t>
            </a:r>
            <a:r>
              <a:rPr lang="ja-JP" altLang="en-US" sz="900" dirty="0"/>
              <a:t>と彼は思った </a:t>
            </a:r>
            <a:r>
              <a:rPr lang="en-US" altLang="ja-JP" sz="900" dirty="0"/>
              <a:t>― </a:t>
            </a:r>
            <a:r>
              <a:rPr lang="ja-JP" altLang="en-US" sz="900" dirty="0"/>
              <a:t>第一世代が、両親の地位や社会的立場や富や遺産といったものが何の意味も持たない、機械の管理する環境の中で、競い合い、自己を確立するためにつかんだやり方だったのだろう。そしてそれ以来ずっと、文化の発展の中でも、その姿が保持されてきたのだ。</a:t>
            </a:r>
            <a:endParaRPr lang="en-US" altLang="ja-JP" sz="900" dirty="0"/>
          </a:p>
          <a:p>
            <a:pPr marL="0" indent="0" algn="just">
              <a:lnSpc>
                <a:spcPct val="130000"/>
              </a:lnSpc>
              <a:buNone/>
            </a:pPr>
            <a:r>
              <a:rPr lang="ja-JP" altLang="en-US" sz="900" dirty="0"/>
              <a:t>彼（コールマン）は、（地球にいた）</a:t>
            </a:r>
            <a:r>
              <a:rPr lang="en-US" altLang="ja-JP" sz="900" dirty="0"/>
              <a:t>16</a:t>
            </a:r>
            <a:r>
              <a:rPr lang="ja-JP" altLang="en-US" sz="900" dirty="0"/>
              <a:t>歳のとき、上院議員の息子を相手にした行為が大きく自分へ跳ね返ってきたことを思い出していた。二人の保安官代理が、街の留置場の監房の中で彼にいやというほど</a:t>
            </a:r>
            <a:r>
              <a:rPr lang="ja-JP" altLang="en-US" sz="900" dirty="0">
                <a:solidFill>
                  <a:srgbClr val="FF0000"/>
                </a:solidFill>
              </a:rPr>
              <a:t>「尊敬」</a:t>
            </a:r>
            <a:r>
              <a:rPr lang="ja-JP" altLang="en-US" sz="900" dirty="0"/>
              <a:t>ということを叩きこみ、またそのあと軍隊もずっと</a:t>
            </a:r>
            <a:r>
              <a:rPr lang="ja-JP" altLang="en-US" sz="900" dirty="0">
                <a:solidFill>
                  <a:srgbClr val="FF0000"/>
                </a:solidFill>
              </a:rPr>
              <a:t>「尊敬」</a:t>
            </a:r>
            <a:r>
              <a:rPr lang="ja-JP" altLang="en-US" sz="900" dirty="0"/>
              <a:t>の大切さを教え込もうとしてきた。だがそれは、</a:t>
            </a:r>
            <a:r>
              <a:rPr lang="ja-JP" altLang="en-US" sz="900" dirty="0">
                <a:solidFill>
                  <a:srgbClr val="FF0000"/>
                </a:solidFill>
              </a:rPr>
              <a:t>地球型の尊敬</a:t>
            </a:r>
            <a:r>
              <a:rPr lang="ja-JP" altLang="en-US" sz="900" dirty="0"/>
              <a:t>にすぎなかったのだ。彼は、今になってはじめて、その言葉の本当の意味を教えられたように感じ始めていた。</a:t>
            </a:r>
            <a:r>
              <a:rPr lang="ja-JP" altLang="en-US" sz="900" dirty="0">
                <a:solidFill>
                  <a:srgbClr val="FF0000"/>
                </a:solidFill>
              </a:rPr>
              <a:t>真の尊敬</a:t>
            </a:r>
            <a:r>
              <a:rPr lang="ja-JP" altLang="en-US" sz="900" dirty="0"/>
              <a:t>は、努力して獲得されるものなのだ。強要されるものではない。真の指導者には、人は命令によってではなく自分の意志で従う </a:t>
            </a:r>
            <a:r>
              <a:rPr lang="en-US" altLang="ja-JP" sz="900" dirty="0"/>
              <a:t>― </a:t>
            </a:r>
            <a:r>
              <a:rPr lang="ja-JP" altLang="en-US" sz="900" dirty="0"/>
              <a:t>ちょうどケイロン星で核融合コンビナートの人々がキャスに、アダムの子ども達がアダムに従うように。ケイロンの人々は互いに背中を向けあうことができる </a:t>
            </a:r>
            <a:r>
              <a:rPr lang="en-US" altLang="ja-JP" sz="900" dirty="0"/>
              <a:t>― </a:t>
            </a:r>
            <a:r>
              <a:rPr lang="ja-JP" altLang="en-US" sz="900" dirty="0"/>
              <a:t>コールマンも自分の小隊にはそれができるが、おそらくこれは、ハワード・カレンズのような地球型の政治家には思いもおよばぬことだろう。ここ（ケイロン星）の人々は、自分と同類なのだ。信じにくい話しだが、彼はここが自分の故郷だったような、くつろいだ気持ちになり始めていた </a:t>
            </a:r>
            <a:r>
              <a:rPr lang="en-US" altLang="ja-JP" sz="900" dirty="0"/>
              <a:t>― </a:t>
            </a:r>
            <a:r>
              <a:rPr lang="ja-JP" altLang="en-US" sz="900" dirty="0"/>
              <a:t>生まれてこかた、どこへいっても味わったことのない感覚だった。</a:t>
            </a:r>
            <a:endParaRPr lang="en-US" altLang="ja-JP" sz="900" dirty="0"/>
          </a:p>
          <a:p>
            <a:pPr marL="0" indent="0" algn="just">
              <a:lnSpc>
                <a:spcPct val="130000"/>
              </a:lnSpc>
              <a:buNone/>
            </a:pPr>
            <a:r>
              <a:rPr lang="ja-JP" altLang="en-US" sz="900" dirty="0"/>
              <a:t>なぜなら彼は、この時はじめて、自分をひとりの人間（</a:t>
            </a:r>
            <a:r>
              <a:rPr lang="en-US" altLang="ja-JP" sz="900" dirty="0"/>
              <a:t>somebody</a:t>
            </a:r>
            <a:r>
              <a:rPr lang="ja-JP" altLang="en-US" sz="900" dirty="0"/>
              <a:t>）として </a:t>
            </a:r>
            <a:r>
              <a:rPr lang="en-US" altLang="ja-JP" sz="900" dirty="0"/>
              <a:t>― </a:t>
            </a:r>
            <a:r>
              <a:rPr lang="ja-JP" altLang="en-US" sz="900" dirty="0"/>
              <a:t>「合衆国陸軍軍曹」でも「通し番号</a:t>
            </a:r>
            <a:r>
              <a:rPr lang="en-US" altLang="ja-JP" sz="900" dirty="0"/>
              <a:t>5648739210</a:t>
            </a:r>
            <a:r>
              <a:rPr lang="ja-JP" altLang="en-US" sz="900" dirty="0"/>
              <a:t>」でも「白人、アングロサクソン、男」でもない、「スティーヴ・コールマン、宇宙で唯一の存在である個人」として </a:t>
            </a:r>
            <a:r>
              <a:rPr lang="en-US" altLang="ja-JP" sz="900" dirty="0"/>
              <a:t>― </a:t>
            </a:r>
            <a:r>
              <a:rPr lang="ja-JP" altLang="en-US" sz="900" dirty="0"/>
              <a:t>認識することができたからである。</a:t>
            </a:r>
            <a:endParaRPr lang="en-US" altLang="ja-JP" sz="900" dirty="0"/>
          </a:p>
          <a:p>
            <a:pPr marL="0" indent="0" algn="just">
              <a:lnSpc>
                <a:spcPct val="130000"/>
              </a:lnSpc>
              <a:buNone/>
            </a:pPr>
            <a:r>
              <a:rPr lang="ja-JP" altLang="en-US" sz="900" dirty="0"/>
              <a:t>いい気分だった。</a:t>
            </a:r>
            <a:endParaRPr lang="en-US" altLang="ja-JP" sz="900" dirty="0"/>
          </a:p>
          <a:p>
            <a:pPr marL="0" indent="0" algn="just">
              <a:lnSpc>
                <a:spcPct val="130000"/>
              </a:lnSpc>
              <a:buNone/>
            </a:pPr>
            <a:r>
              <a:rPr lang="en-US" altLang="ja-JP" sz="900" dirty="0"/>
              <a:t>『</a:t>
            </a:r>
            <a:r>
              <a:rPr lang="ja-JP" altLang="en-US" sz="900" dirty="0"/>
              <a:t>断絶への航海</a:t>
            </a:r>
            <a:r>
              <a:rPr lang="en-US" altLang="ja-JP" sz="900" dirty="0"/>
              <a:t>』</a:t>
            </a:r>
            <a:r>
              <a:rPr lang="ja-JP" altLang="en-US" sz="900" dirty="0"/>
              <a:t>　ジェームズ・</a:t>
            </a:r>
            <a:r>
              <a:rPr lang="en-US" altLang="ja-JP" sz="900" dirty="0"/>
              <a:t>P</a:t>
            </a:r>
            <a:r>
              <a:rPr lang="ja-JP" altLang="en-US" sz="900" dirty="0"/>
              <a:t>・ホーガン、小隅黎　訳、早川書房、</a:t>
            </a:r>
            <a:r>
              <a:rPr lang="en-US" altLang="ja-JP" sz="900" dirty="0"/>
              <a:t>268</a:t>
            </a:r>
            <a:r>
              <a:rPr lang="ja-JP" altLang="en-US" sz="900" dirty="0"/>
              <a:t>－</a:t>
            </a:r>
            <a:r>
              <a:rPr lang="en-US" altLang="ja-JP" sz="900" dirty="0"/>
              <a:t>269p.p.</a:t>
            </a:r>
          </a:p>
        </p:txBody>
      </p:sp>
      <p:sp>
        <p:nvSpPr>
          <p:cNvPr id="19" name="テキスト ボックス 18">
            <a:extLst>
              <a:ext uri="{FF2B5EF4-FFF2-40B4-BE49-F238E27FC236}">
                <a16:creationId xmlns:a16="http://schemas.microsoft.com/office/drawing/2014/main" id="{6AC487C0-072A-4E01-845D-BCB2ACE46CB0}"/>
              </a:ext>
            </a:extLst>
          </p:cNvPr>
          <p:cNvSpPr txBox="1"/>
          <p:nvPr/>
        </p:nvSpPr>
        <p:spPr>
          <a:xfrm>
            <a:off x="1139443" y="1708432"/>
            <a:ext cx="1996789" cy="1854867"/>
          </a:xfrm>
          <a:prstGeom prst="rect">
            <a:avLst/>
          </a:prstGeom>
          <a:noFill/>
        </p:spPr>
        <p:txBody>
          <a:bodyPr wrap="square" rtlCol="0">
            <a:spAutoFit/>
          </a:bodyPr>
          <a:lstStyle/>
          <a:p>
            <a:pPr algn="just"/>
            <a:r>
              <a:rPr kumimoji="1" lang="en-US" altLang="ja-JP" sz="1050" dirty="0">
                <a:solidFill>
                  <a:srgbClr val="FF0000"/>
                </a:solidFill>
              </a:rPr>
              <a:t>『</a:t>
            </a:r>
            <a:r>
              <a:rPr kumimoji="1" lang="ja-JP" altLang="en-US" sz="1050" dirty="0">
                <a:solidFill>
                  <a:srgbClr val="FF0000"/>
                </a:solidFill>
              </a:rPr>
              <a:t>国家も宗教も使わずに人間が社会を構築することは可能か</a:t>
            </a:r>
            <a:r>
              <a:rPr kumimoji="1" lang="en-US" altLang="ja-JP" sz="1050" dirty="0">
                <a:solidFill>
                  <a:srgbClr val="FF0000"/>
                </a:solidFill>
              </a:rPr>
              <a:t>?』</a:t>
            </a:r>
            <a:r>
              <a:rPr kumimoji="1" lang="ja-JP" altLang="en-US" sz="1050" dirty="0">
                <a:solidFill>
                  <a:srgbClr val="FF0000"/>
                </a:solidFill>
              </a:rPr>
              <a:t>　</a:t>
            </a:r>
            <a:endParaRPr kumimoji="1" lang="en-US" altLang="ja-JP" sz="1050" dirty="0">
              <a:solidFill>
                <a:srgbClr val="FF0000"/>
              </a:solidFill>
            </a:endParaRPr>
          </a:p>
          <a:p>
            <a:pPr algn="just"/>
            <a:endParaRPr kumimoji="1" lang="en-US" altLang="ja-JP" sz="800" dirty="0"/>
          </a:p>
          <a:p>
            <a:pPr algn="just">
              <a:lnSpc>
                <a:spcPct val="120000"/>
              </a:lnSpc>
            </a:pPr>
            <a:r>
              <a:rPr kumimoji="1" lang="ja-JP" altLang="en-US" sz="900" dirty="0"/>
              <a:t>この問題は、</a:t>
            </a:r>
            <a:r>
              <a:rPr kumimoji="1" lang="en-US" altLang="ja-JP" sz="900" dirty="0"/>
              <a:t>virtue economics</a:t>
            </a:r>
            <a:r>
              <a:rPr kumimoji="1" lang="ja-JP" altLang="en-US" sz="900" dirty="0"/>
              <a:t>、第四次産業革命、教皇庁社会科学アカデミーなどの議論の場で、最もホットなテーマ。その様な議論の場で、或るサイエンス・フィクションが頻繁に引用されている。その小説から</a:t>
            </a:r>
            <a:r>
              <a:rPr kumimoji="1" lang="ja-JP" altLang="en-US" sz="900" dirty="0">
                <a:solidFill>
                  <a:srgbClr val="FF0000"/>
                </a:solidFill>
              </a:rPr>
              <a:t>「通貨はどうなるのか」、</a:t>
            </a:r>
            <a:r>
              <a:rPr kumimoji="1" lang="ja-JP" altLang="en-US" sz="900" dirty="0"/>
              <a:t>この問題に触れた部分の原文と和訳を、右に並べて紹介する。</a:t>
            </a:r>
          </a:p>
        </p:txBody>
      </p:sp>
      <p:sp>
        <p:nvSpPr>
          <p:cNvPr id="21" name="テキスト ボックス 20">
            <a:extLst>
              <a:ext uri="{FF2B5EF4-FFF2-40B4-BE49-F238E27FC236}">
                <a16:creationId xmlns:a16="http://schemas.microsoft.com/office/drawing/2014/main" id="{B37AA276-6FAD-4CCB-9EC3-B6FFEF6BD103}"/>
              </a:ext>
            </a:extLst>
          </p:cNvPr>
          <p:cNvSpPr txBox="1"/>
          <p:nvPr/>
        </p:nvSpPr>
        <p:spPr>
          <a:xfrm>
            <a:off x="0" y="3513221"/>
            <a:ext cx="3080084" cy="2892780"/>
          </a:xfrm>
          <a:prstGeom prst="rect">
            <a:avLst/>
          </a:prstGeom>
          <a:noFill/>
        </p:spPr>
        <p:txBody>
          <a:bodyPr wrap="square" rtlCol="0">
            <a:spAutoFit/>
          </a:bodyPr>
          <a:lstStyle/>
          <a:p>
            <a:pPr algn="just"/>
            <a:r>
              <a:rPr lang="en-US" altLang="ja-JP" sz="1050" dirty="0">
                <a:solidFill>
                  <a:srgbClr val="FF0000"/>
                </a:solidFill>
              </a:rPr>
              <a:t>James P. Hogan. 1982. Voyage From Yesteryear </a:t>
            </a:r>
          </a:p>
          <a:p>
            <a:pPr algn="just"/>
            <a:r>
              <a:rPr lang="ja-JP" altLang="en-US" sz="1050" dirty="0">
                <a:solidFill>
                  <a:srgbClr val="FF0000"/>
                </a:solidFill>
              </a:rPr>
              <a:t>邦題：</a:t>
            </a:r>
            <a:r>
              <a:rPr lang="en-US" altLang="ja-JP" sz="1050" dirty="0">
                <a:solidFill>
                  <a:srgbClr val="FF0000"/>
                </a:solidFill>
              </a:rPr>
              <a:t>『</a:t>
            </a:r>
            <a:r>
              <a:rPr lang="ja-JP" altLang="en-US" sz="1050" dirty="0">
                <a:solidFill>
                  <a:srgbClr val="FF0000"/>
                </a:solidFill>
              </a:rPr>
              <a:t>断絶への航海</a:t>
            </a:r>
            <a:r>
              <a:rPr lang="en-US" altLang="ja-JP" sz="1050" dirty="0">
                <a:solidFill>
                  <a:srgbClr val="FF0000"/>
                </a:solidFill>
              </a:rPr>
              <a:t>』</a:t>
            </a:r>
          </a:p>
          <a:p>
            <a:pPr algn="just"/>
            <a:endParaRPr lang="en-US" altLang="ja-JP" sz="1050" dirty="0">
              <a:solidFill>
                <a:srgbClr val="FF0000"/>
              </a:solidFill>
            </a:endParaRPr>
          </a:p>
          <a:p>
            <a:pPr algn="just">
              <a:lnSpc>
                <a:spcPct val="120000"/>
              </a:lnSpc>
            </a:pPr>
            <a:r>
              <a:rPr kumimoji="1" lang="ja-JP" altLang="en-US" sz="900" dirty="0"/>
              <a:t>「冒頭あらすじ」（和訳巻末解説より）：</a:t>
            </a:r>
            <a:endParaRPr kumimoji="1" lang="en-US" altLang="ja-JP" sz="900" dirty="0"/>
          </a:p>
          <a:p>
            <a:pPr algn="just">
              <a:lnSpc>
                <a:spcPct val="120000"/>
              </a:lnSpc>
            </a:pPr>
            <a:r>
              <a:rPr kumimoji="1" lang="ja-JP" altLang="en-US" sz="900" dirty="0"/>
              <a:t>　</a:t>
            </a:r>
            <a:r>
              <a:rPr kumimoji="1" lang="en-US" altLang="ja-JP" sz="900" dirty="0"/>
              <a:t>2040</a:t>
            </a:r>
            <a:r>
              <a:rPr kumimoji="1" lang="ja-JP" altLang="en-US" sz="900" dirty="0"/>
              <a:t>年、アルファ・ケンタウリ系に到達した無人探査船</a:t>
            </a:r>
            <a:r>
              <a:rPr kumimoji="1" lang="en-US" altLang="ja-JP" sz="900" dirty="0"/>
              <a:t>〈</a:t>
            </a:r>
            <a:r>
              <a:rPr kumimoji="1" lang="ja-JP" altLang="en-US" sz="900" dirty="0"/>
              <a:t>クヮン・イン</a:t>
            </a:r>
            <a:r>
              <a:rPr kumimoji="1" lang="en-US" altLang="ja-JP" sz="900" dirty="0"/>
              <a:t>〉</a:t>
            </a:r>
            <a:r>
              <a:rPr kumimoji="1" lang="ja-JP" altLang="en-US" sz="900" dirty="0"/>
              <a:t>は、人間の居住に適した地球型惑星ケイロンを発見。ただちにロボットたちによって植民地の建設が進められると同時に、コンピュータに記録されていた人間の遺伝子情報を元に、一万人の子供たちが人工的に生み出される。ロボットによって養育された彼らは、地球の古い常識や因習にとらわれることなく、独自の社会を築き上げていく。</a:t>
            </a:r>
            <a:endParaRPr kumimoji="1" lang="en-US" altLang="ja-JP" sz="900" dirty="0"/>
          </a:p>
          <a:p>
            <a:pPr algn="just">
              <a:lnSpc>
                <a:spcPct val="120000"/>
              </a:lnSpc>
            </a:pPr>
            <a:r>
              <a:rPr lang="ja-JP" altLang="en-US" sz="900" dirty="0"/>
              <a:t>　</a:t>
            </a:r>
            <a:r>
              <a:rPr lang="en-US" altLang="ja-JP" sz="900" dirty="0"/>
              <a:t>40</a:t>
            </a:r>
            <a:r>
              <a:rPr lang="ja-JP" altLang="en-US" sz="900" dirty="0"/>
              <a:t>年後、地球から植民船</a:t>
            </a:r>
            <a:r>
              <a:rPr lang="en-US" altLang="ja-JP" sz="900" dirty="0"/>
              <a:t>〈</a:t>
            </a:r>
            <a:r>
              <a:rPr lang="ja-JP" altLang="en-US" sz="900" dirty="0"/>
              <a:t>メイフラワー二世</a:t>
            </a:r>
            <a:r>
              <a:rPr lang="en-US" altLang="ja-JP" sz="900" dirty="0"/>
              <a:t>〉</a:t>
            </a:r>
            <a:r>
              <a:rPr lang="ja-JP" altLang="en-US" sz="900" dirty="0"/>
              <a:t>で到着した人々が目にしたのは、</a:t>
            </a:r>
            <a:r>
              <a:rPr lang="en-US" altLang="ja-JP" sz="900" dirty="0"/>
              <a:t>10</a:t>
            </a:r>
            <a:r>
              <a:rPr lang="ja-JP" altLang="en-US" sz="900" dirty="0"/>
              <a:t>万人以上に増えたケイロン人達と、地球とまったく異なる形態に進歩したユニークな理想社会だった･･････。</a:t>
            </a:r>
            <a:endParaRPr lang="en-US" altLang="ja-JP" sz="900" dirty="0"/>
          </a:p>
          <a:p>
            <a:pPr algn="just">
              <a:lnSpc>
                <a:spcPct val="120000"/>
              </a:lnSpc>
            </a:pPr>
            <a:endParaRPr kumimoji="1" lang="en-US" altLang="ja-JP" sz="900" dirty="0"/>
          </a:p>
          <a:p>
            <a:pPr algn="just">
              <a:lnSpc>
                <a:spcPct val="120000"/>
              </a:lnSpc>
            </a:pPr>
            <a:endParaRPr kumimoji="1" lang="ja-JP" altLang="en-US" sz="900" dirty="0"/>
          </a:p>
        </p:txBody>
      </p:sp>
      <p:pic>
        <p:nvPicPr>
          <p:cNvPr id="3" name="図 2">
            <a:extLst>
              <a:ext uri="{FF2B5EF4-FFF2-40B4-BE49-F238E27FC236}">
                <a16:creationId xmlns:a16="http://schemas.microsoft.com/office/drawing/2014/main" id="{B114277D-8B3E-4105-A0E0-3C7FF0D799DC}"/>
              </a:ext>
            </a:extLst>
          </p:cNvPr>
          <p:cNvPicPr>
            <a:picLocks noChangeAspect="1"/>
          </p:cNvPicPr>
          <p:nvPr/>
        </p:nvPicPr>
        <p:blipFill>
          <a:blip r:embed="rId4"/>
          <a:stretch>
            <a:fillRect/>
          </a:stretch>
        </p:blipFill>
        <p:spPr>
          <a:xfrm>
            <a:off x="1924048" y="5888085"/>
            <a:ext cx="971240" cy="971240"/>
          </a:xfrm>
          <a:prstGeom prst="rect">
            <a:avLst/>
          </a:prstGeom>
        </p:spPr>
      </p:pic>
    </p:spTree>
    <p:extLst>
      <p:ext uri="{BB962C8B-B14F-4D97-AF65-F5344CB8AC3E}">
        <p14:creationId xmlns:p14="http://schemas.microsoft.com/office/powerpoint/2010/main" val="472150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28AB38-7678-45B9-8257-4861AB3229C9}"/>
              </a:ext>
            </a:extLst>
          </p:cNvPr>
          <p:cNvSpPr>
            <a:spLocks noGrp="1"/>
          </p:cNvSpPr>
          <p:nvPr>
            <p:ph type="title"/>
          </p:nvPr>
        </p:nvSpPr>
        <p:spPr>
          <a:xfrm>
            <a:off x="0" y="0"/>
            <a:ext cx="9208168" cy="650871"/>
          </a:xfrm>
        </p:spPr>
        <p:txBody>
          <a:bodyPr>
            <a:normAutofit fontScale="90000"/>
          </a:bodyPr>
          <a:lstStyle/>
          <a:p>
            <a:pPr algn="ctr"/>
            <a:r>
              <a:rPr lang="en-US" altLang="ja-JP" sz="2400" dirty="0">
                <a:solidFill>
                  <a:prstClr val="black"/>
                </a:solidFill>
              </a:rPr>
              <a:t>bridge 12</a:t>
            </a:r>
            <a:r>
              <a:rPr lang="ja-JP" altLang="en-US" sz="2400" dirty="0">
                <a:solidFill>
                  <a:prstClr val="black"/>
                </a:solidFill>
              </a:rPr>
              <a:t>：</a:t>
            </a:r>
            <a:r>
              <a:rPr lang="en-US" altLang="ja-JP" sz="4000" dirty="0">
                <a:solidFill>
                  <a:prstClr val="black"/>
                </a:solidFill>
              </a:rPr>
              <a:t>popular economy</a:t>
            </a:r>
            <a:br>
              <a:rPr lang="en-US" altLang="ja-JP" dirty="0">
                <a:solidFill>
                  <a:prstClr val="black"/>
                </a:solidFill>
              </a:rPr>
            </a:br>
            <a:r>
              <a:rPr lang="en-US" altLang="ja-JP" sz="1800" dirty="0">
                <a:solidFill>
                  <a:prstClr val="black"/>
                </a:solidFill>
              </a:rPr>
              <a:t>2015</a:t>
            </a:r>
            <a:r>
              <a:rPr lang="ja-JP" altLang="en-US" sz="1800" dirty="0">
                <a:solidFill>
                  <a:prstClr val="black"/>
                </a:solidFill>
              </a:rPr>
              <a:t>年</a:t>
            </a:r>
            <a:r>
              <a:rPr lang="en-US" altLang="ja-JP" sz="1800" dirty="0">
                <a:solidFill>
                  <a:prstClr val="black"/>
                </a:solidFill>
              </a:rPr>
              <a:t>PM</a:t>
            </a:r>
            <a:r>
              <a:rPr lang="ja-JP" altLang="en-US" sz="1800" dirty="0">
                <a:solidFill>
                  <a:prstClr val="black"/>
                </a:solidFill>
              </a:rPr>
              <a:t>大会メッセージ 　</a:t>
            </a:r>
            <a:r>
              <a:rPr lang="en-US" altLang="ja-JP" sz="1800" dirty="0">
                <a:solidFill>
                  <a:prstClr val="black"/>
                </a:solidFill>
              </a:rPr>
              <a:t>people</a:t>
            </a:r>
            <a:r>
              <a:rPr lang="ja-JP" altLang="en-US" sz="1800" dirty="0">
                <a:solidFill>
                  <a:prstClr val="black"/>
                </a:solidFill>
              </a:rPr>
              <a:t>経済</a:t>
            </a:r>
            <a:endParaRPr kumimoji="1" lang="ja-JP" altLang="en-US" sz="1800" dirty="0"/>
          </a:p>
        </p:txBody>
      </p:sp>
      <p:sp>
        <p:nvSpPr>
          <p:cNvPr id="3" name="コンテンツ プレースホルダー 2">
            <a:extLst>
              <a:ext uri="{FF2B5EF4-FFF2-40B4-BE49-F238E27FC236}">
                <a16:creationId xmlns:a16="http://schemas.microsoft.com/office/drawing/2014/main" id="{A3BF365E-CBD4-4A80-B73D-FE1F9A25A6BD}"/>
              </a:ext>
            </a:extLst>
          </p:cNvPr>
          <p:cNvSpPr>
            <a:spLocks noGrp="1"/>
          </p:cNvSpPr>
          <p:nvPr>
            <p:ph sz="half" idx="1"/>
          </p:nvPr>
        </p:nvSpPr>
        <p:spPr>
          <a:xfrm>
            <a:off x="2" y="650871"/>
            <a:ext cx="4267198" cy="5842004"/>
          </a:xfrm>
        </p:spPr>
        <p:txBody>
          <a:bodyPr>
            <a:noAutofit/>
          </a:bodyPr>
          <a:lstStyle/>
          <a:p>
            <a:pPr marL="0" indent="0" algn="just">
              <a:lnSpc>
                <a:spcPct val="80000"/>
              </a:lnSpc>
              <a:buNone/>
            </a:pPr>
            <a:r>
              <a:rPr lang="en-US" altLang="ja-JP" sz="1400" dirty="0"/>
              <a:t>Working for </a:t>
            </a:r>
            <a:r>
              <a:rPr lang="en-US" altLang="ja-JP" sz="1400" dirty="0">
                <a:solidFill>
                  <a:srgbClr val="FF0000"/>
                </a:solidFill>
              </a:rPr>
              <a:t>a just distribution </a:t>
            </a:r>
            <a:r>
              <a:rPr lang="en-US" altLang="ja-JP" sz="1400" dirty="0"/>
              <a:t>of the fruits of the earth and human labor is not mere philanthropy. It is a moral obligation. For Christians, the responsibility is even greater: it is a commandment. It is about </a:t>
            </a:r>
            <a:r>
              <a:rPr lang="en-US" altLang="ja-JP" sz="1400" dirty="0">
                <a:solidFill>
                  <a:srgbClr val="FF0000"/>
                </a:solidFill>
              </a:rPr>
              <a:t>giving</a:t>
            </a:r>
            <a:r>
              <a:rPr lang="en-US" altLang="ja-JP" sz="1400" dirty="0"/>
              <a:t> to the poor and to peoples what is theirs by right. The </a:t>
            </a:r>
            <a:r>
              <a:rPr lang="en-US" altLang="ja-JP" sz="1400" dirty="0">
                <a:solidFill>
                  <a:srgbClr val="FF0000"/>
                </a:solidFill>
              </a:rPr>
              <a:t>universal destination of goods </a:t>
            </a:r>
            <a:r>
              <a:rPr lang="en-US" altLang="ja-JP" sz="1400" dirty="0"/>
              <a:t>is not a figure of speech found in the Church’s social teaching. It is a reality prior to private property. Property, especially when it affects natural resources, must always serve the needs of peoples. And those needs are not restricted to consumption. It is not enough to let a few drops fall whenever the poor shake a cup which never runs over by itself. Welfare programs geared to certain emergencies can only be considered temporary and incidental responses. They could never replace true inclusion, an inclusion which provides worthy, free, creative, participatory and solidary work.</a:t>
            </a:r>
          </a:p>
          <a:p>
            <a:pPr marL="0" indent="0" algn="just">
              <a:lnSpc>
                <a:spcPct val="80000"/>
              </a:lnSpc>
              <a:buNone/>
            </a:pPr>
            <a:r>
              <a:rPr lang="en-US" altLang="ja-JP" sz="1400" dirty="0"/>
              <a:t>Along this path, popular movements play an essential role, not only by making demands and lodging protests, but even more basically by being creative. You are </a:t>
            </a:r>
            <a:r>
              <a:rPr lang="en-US" altLang="ja-JP" sz="1400" dirty="0">
                <a:solidFill>
                  <a:srgbClr val="FF0000"/>
                </a:solidFill>
              </a:rPr>
              <a:t>social poets</a:t>
            </a:r>
            <a:r>
              <a:rPr lang="en-US" altLang="ja-JP" sz="1400" dirty="0"/>
              <a:t>: creators of work, builders of housing, producers of food, above all for people left behind by the world market.</a:t>
            </a:r>
          </a:p>
          <a:p>
            <a:pPr marL="0" indent="0" algn="just">
              <a:lnSpc>
                <a:spcPct val="80000"/>
              </a:lnSpc>
              <a:buNone/>
            </a:pPr>
            <a:r>
              <a:rPr lang="en-US" altLang="ja-JP" sz="1400" dirty="0"/>
              <a:t>I have seen first hand a variety of experiences where workers united in cooperatives and other forms of </a:t>
            </a:r>
            <a:r>
              <a:rPr lang="en-US" altLang="ja-JP" sz="1400" dirty="0">
                <a:solidFill>
                  <a:srgbClr val="FF0000"/>
                </a:solidFill>
              </a:rPr>
              <a:t>community organization </a:t>
            </a:r>
            <a:r>
              <a:rPr lang="en-US" altLang="ja-JP" sz="1400" dirty="0"/>
              <a:t>were able to create work where there were only crumbs of an </a:t>
            </a:r>
            <a:r>
              <a:rPr lang="en-US" altLang="ja-JP" sz="1400" dirty="0">
                <a:solidFill>
                  <a:srgbClr val="FF0000"/>
                </a:solidFill>
              </a:rPr>
              <a:t>idolatrous economy</a:t>
            </a:r>
            <a:r>
              <a:rPr lang="en-US" altLang="ja-JP" sz="1400" dirty="0"/>
              <a:t>. I have seen some of you here. </a:t>
            </a:r>
            <a:r>
              <a:rPr lang="en-US" altLang="ja-JP" sz="1400" dirty="0">
                <a:solidFill>
                  <a:srgbClr val="FF0000"/>
                </a:solidFill>
              </a:rPr>
              <a:t>Recuperated businesses</a:t>
            </a:r>
            <a:r>
              <a:rPr lang="en-US" altLang="ja-JP" sz="1400" dirty="0"/>
              <a:t>, local fairs and cooperatives of paper collectors are examples of that </a:t>
            </a:r>
            <a:r>
              <a:rPr lang="en-US" altLang="ja-JP" sz="1400" dirty="0">
                <a:solidFill>
                  <a:srgbClr val="FF0000"/>
                </a:solidFill>
              </a:rPr>
              <a:t>popular economy </a:t>
            </a:r>
            <a:r>
              <a:rPr lang="en-US" altLang="ja-JP" sz="1400" dirty="0"/>
              <a:t>which is born of exclusion and which, slowly, patiently and resolutely adopts solidary forms which </a:t>
            </a:r>
            <a:r>
              <a:rPr lang="en-US" altLang="ja-JP" sz="1400" dirty="0">
                <a:solidFill>
                  <a:srgbClr val="FF0000"/>
                </a:solidFill>
              </a:rPr>
              <a:t>dignify </a:t>
            </a:r>
            <a:r>
              <a:rPr lang="en-US" altLang="ja-JP" sz="1400" dirty="0"/>
              <a:t>it. </a:t>
            </a:r>
            <a:r>
              <a:rPr lang="en-US" altLang="ja-JP" sz="1400" dirty="0">
                <a:solidFill>
                  <a:srgbClr val="FF0000"/>
                </a:solidFill>
              </a:rPr>
              <a:t>How different this is than the situation which results when those left behind by the formal market are exploited like slaves!</a:t>
            </a:r>
            <a:endParaRPr kumimoji="1" lang="ja-JP" altLang="en-US" sz="1400" dirty="0">
              <a:solidFill>
                <a:srgbClr val="FF0000"/>
              </a:solidFill>
            </a:endParaRPr>
          </a:p>
        </p:txBody>
      </p:sp>
      <p:sp>
        <p:nvSpPr>
          <p:cNvPr id="4" name="コンテンツ プレースホルダー 3">
            <a:extLst>
              <a:ext uri="{FF2B5EF4-FFF2-40B4-BE49-F238E27FC236}">
                <a16:creationId xmlns:a16="http://schemas.microsoft.com/office/drawing/2014/main" id="{66B2AB9F-B40E-4F0A-A2EC-F984A3F692D9}"/>
              </a:ext>
            </a:extLst>
          </p:cNvPr>
          <p:cNvSpPr>
            <a:spLocks noGrp="1"/>
          </p:cNvSpPr>
          <p:nvPr>
            <p:ph sz="half" idx="2"/>
          </p:nvPr>
        </p:nvSpPr>
        <p:spPr>
          <a:xfrm>
            <a:off x="4331368" y="650871"/>
            <a:ext cx="4812632" cy="6108704"/>
          </a:xfrm>
        </p:spPr>
        <p:txBody>
          <a:bodyPr>
            <a:noAutofit/>
          </a:bodyPr>
          <a:lstStyle/>
          <a:p>
            <a:pPr marL="0" indent="0" algn="just">
              <a:lnSpc>
                <a:spcPct val="100000"/>
              </a:lnSpc>
              <a:buNone/>
            </a:pPr>
            <a:r>
              <a:rPr lang="ja-JP" altLang="en-US" sz="1100" dirty="0"/>
              <a:t>地球と人間の労働とによりもたらされた果実を</a:t>
            </a:r>
            <a:r>
              <a:rPr lang="en-US" altLang="ja-JP" sz="1100" dirty="0">
                <a:solidFill>
                  <a:srgbClr val="FF0000"/>
                </a:solidFill>
              </a:rPr>
              <a:t>a just distribution</a:t>
            </a:r>
            <a:r>
              <a:rPr lang="ja-JP" altLang="en-US" sz="1100" dirty="0"/>
              <a:t>（或る正しい分配）に供すために</a:t>
            </a:r>
            <a:r>
              <a:rPr lang="en-US" altLang="ja-JP" sz="1100" dirty="0"/>
              <a:t>work</a:t>
            </a:r>
            <a:r>
              <a:rPr lang="ja-JP" altLang="en-US" sz="1100" dirty="0"/>
              <a:t>することは、単に</a:t>
            </a:r>
            <a:r>
              <a:rPr lang="en-US" altLang="ja-JP" sz="1100" dirty="0"/>
              <a:t>philanthropy</a:t>
            </a:r>
            <a:r>
              <a:rPr lang="ja-JP" altLang="en-US" sz="1100" dirty="0"/>
              <a:t>（人類愛）に適うだけではありません。それは</a:t>
            </a:r>
            <a:r>
              <a:rPr lang="en-US" altLang="ja-JP" sz="1100" dirty="0"/>
              <a:t>a moral obligation</a:t>
            </a:r>
            <a:r>
              <a:rPr lang="ja-JP" altLang="en-US" sz="1100" dirty="0"/>
              <a:t>（倫理的義務）でもあります。何故ならキリスト者にとって</a:t>
            </a:r>
            <a:r>
              <a:rPr lang="en-US" altLang="ja-JP" sz="1100" dirty="0"/>
              <a:t>the responsibility</a:t>
            </a:r>
            <a:r>
              <a:rPr lang="ja-JP" altLang="en-US" sz="1100" dirty="0"/>
              <a:t>（この様な倫理応答責任）はとても重要なものだからです。それは</a:t>
            </a:r>
            <a:r>
              <a:rPr lang="en-US" altLang="ja-JP" sz="1100" dirty="0"/>
              <a:t>a commandment</a:t>
            </a:r>
            <a:r>
              <a:rPr lang="ja-JP" altLang="en-US" sz="1100" dirty="0"/>
              <a:t>（或る種の神の掟）であり、困窮者や</a:t>
            </a:r>
            <a:r>
              <a:rPr lang="en-US" altLang="ja-JP" sz="1100" dirty="0"/>
              <a:t>peoples</a:t>
            </a:r>
            <a:r>
              <a:rPr lang="ja-JP" altLang="en-US" sz="1100" dirty="0"/>
              <a:t>に、</a:t>
            </a:r>
            <a:r>
              <a:rPr lang="en-US" altLang="ja-JP" sz="1100" dirty="0"/>
              <a:t>right</a:t>
            </a:r>
            <a:r>
              <a:rPr lang="ja-JP" altLang="en-US" sz="1100" dirty="0"/>
              <a:t>によって彼らのものとされるものを、</a:t>
            </a:r>
            <a:r>
              <a:rPr lang="en-US" altLang="ja-JP" sz="1100" dirty="0">
                <a:solidFill>
                  <a:srgbClr val="FF0000"/>
                </a:solidFill>
              </a:rPr>
              <a:t>giving</a:t>
            </a:r>
            <a:r>
              <a:rPr lang="ja-JP" altLang="en-US" sz="1100" dirty="0">
                <a:solidFill>
                  <a:srgbClr val="FF0000"/>
                </a:solidFill>
              </a:rPr>
              <a:t>（戻す、返納）</a:t>
            </a:r>
            <a:r>
              <a:rPr lang="ja-JP" altLang="en-US" sz="1100" dirty="0"/>
              <a:t>することだからです。この様な財の万人使用（</a:t>
            </a:r>
            <a:r>
              <a:rPr lang="en-US" altLang="ja-JP" sz="1100" dirty="0">
                <a:solidFill>
                  <a:srgbClr val="FF0000"/>
                </a:solidFill>
              </a:rPr>
              <a:t>the universal destination of goods</a:t>
            </a:r>
            <a:r>
              <a:rPr lang="ja-JP" altLang="en-US" sz="1100" dirty="0"/>
              <a:t>）は、教会の社会教義に見られる比喩的表現と捉えてはいけません。これは財産の私有の考え方に優先する</a:t>
            </a:r>
            <a:r>
              <a:rPr lang="en-US" altLang="ja-JP" sz="1100" dirty="0"/>
              <a:t>a reality</a:t>
            </a:r>
            <a:r>
              <a:rPr lang="ja-JP" altLang="en-US" sz="1100" dirty="0"/>
              <a:t>なのです。私有財産は、特にそれが天然資源に影響を及ぼすものであるときは、常に</a:t>
            </a:r>
            <a:r>
              <a:rPr lang="en-US" altLang="ja-JP" sz="1100" dirty="0"/>
              <a:t>peoples</a:t>
            </a:r>
            <a:r>
              <a:rPr lang="ja-JP" altLang="en-US" sz="1100" dirty="0"/>
              <a:t>の</a:t>
            </a:r>
            <a:r>
              <a:rPr lang="en-US" altLang="ja-JP" sz="1100" dirty="0"/>
              <a:t>needs</a:t>
            </a:r>
            <a:r>
              <a:rPr lang="ja-JP" altLang="en-US" sz="1100" dirty="0"/>
              <a:t>に適うように使われなければなりません。また、この種の</a:t>
            </a:r>
            <a:r>
              <a:rPr lang="en-US" altLang="ja-JP" sz="1100" dirty="0"/>
              <a:t>needs</a:t>
            </a:r>
            <a:r>
              <a:rPr lang="ja-JP" altLang="en-US" sz="1100" dirty="0"/>
              <a:t>は消費活動に限って満たされるものでもありません。満杯に決してならず水がこぼれて来ることのないコップを、困窮者が揺すったときだけ、数滴の水が落ちてくるというのでは不十分です。諸々の緊急事態に合わせて作られた国家厚生プログラムは、</a:t>
            </a:r>
            <a:r>
              <a:rPr lang="en-US" altLang="ja-JP" sz="1100" dirty="0"/>
              <a:t>temporal</a:t>
            </a:r>
            <a:r>
              <a:rPr lang="ja-JP" altLang="en-US" sz="1100" dirty="0"/>
              <a:t>（一時的、地上世界的）な応急処置としてのみ考えられるべきです。真の包摂（</a:t>
            </a:r>
            <a:r>
              <a:rPr lang="en-US" altLang="ja-JP" sz="1100" dirty="0"/>
              <a:t>inclusion</a:t>
            </a:r>
            <a:r>
              <a:rPr lang="ja-JP" altLang="en-US" sz="1100" dirty="0"/>
              <a:t>）を置き換えるものではありません。包摂とは人々に</a:t>
            </a:r>
            <a:r>
              <a:rPr lang="en-US" altLang="ja-JP" sz="1100" dirty="0"/>
              <a:t>work</a:t>
            </a:r>
            <a:r>
              <a:rPr lang="ja-JP" altLang="en-US" sz="1100" dirty="0"/>
              <a:t>を与えるものです。為す価値があり</a:t>
            </a:r>
            <a:r>
              <a:rPr lang="en-US" altLang="ja-JP" sz="1100" dirty="0"/>
              <a:t>free</a:t>
            </a:r>
            <a:r>
              <a:rPr lang="ja-JP" altLang="en-US" sz="1100" dirty="0"/>
              <a:t>で創造性があり社会参加につながり</a:t>
            </a:r>
            <a:r>
              <a:rPr lang="en-US" altLang="ja-JP" sz="1100" dirty="0"/>
              <a:t>solidary</a:t>
            </a:r>
            <a:r>
              <a:rPr lang="ja-JP" altLang="en-US" sz="1100" dirty="0"/>
              <a:t>（連帯的）な</a:t>
            </a:r>
            <a:r>
              <a:rPr lang="en-US" altLang="ja-JP" sz="1100" dirty="0"/>
              <a:t>work</a:t>
            </a:r>
            <a:r>
              <a:rPr lang="ja-JP" altLang="en-US" sz="1100" dirty="0"/>
              <a:t>を、人々に与えるものです。</a:t>
            </a:r>
            <a:endParaRPr lang="en-US" altLang="ja-JP" sz="1100" dirty="0"/>
          </a:p>
          <a:p>
            <a:pPr marL="0" indent="0" algn="just">
              <a:lnSpc>
                <a:spcPct val="100000"/>
              </a:lnSpc>
              <a:buNone/>
            </a:pPr>
            <a:r>
              <a:rPr lang="ja-JP" altLang="en-US" sz="1100" dirty="0"/>
              <a:t>この様な道を経て、</a:t>
            </a:r>
            <a:r>
              <a:rPr lang="en-US" altLang="ja-JP" sz="1100" dirty="0"/>
              <a:t>popular movements</a:t>
            </a:r>
            <a:r>
              <a:rPr lang="ja-JP" altLang="en-US" sz="1100" dirty="0"/>
              <a:t>は一つのとても本質的な役割を担うことになります。要望をまとめ異議を申し立てるだけではありません。もっと基本的な創造性を持つことになります。皆さんは</a:t>
            </a:r>
            <a:r>
              <a:rPr lang="en-US" altLang="ja-JP" sz="1100" dirty="0">
                <a:solidFill>
                  <a:srgbClr val="FF0000"/>
                </a:solidFill>
              </a:rPr>
              <a:t>social poets</a:t>
            </a:r>
            <a:r>
              <a:rPr lang="ja-JP" altLang="en-US" sz="1100" dirty="0"/>
              <a:t>（社会詩人、補遺：恐らくスペインのノーベル賞詩人、Ｊ・Ｒ・ヒメネスの様な詩人を想定か。）なのです。新たな</a:t>
            </a:r>
            <a:r>
              <a:rPr lang="en-US" altLang="ja-JP" sz="1100" dirty="0"/>
              <a:t>work</a:t>
            </a:r>
            <a:r>
              <a:rPr lang="ja-JP" altLang="en-US" sz="1100" dirty="0"/>
              <a:t>創造者であり家作りであり食糧生産者であり、そして何よりも、この地上世界の市場から見捨てられた</a:t>
            </a:r>
            <a:r>
              <a:rPr lang="en-US" altLang="ja-JP" sz="1100" dirty="0"/>
              <a:t>people</a:t>
            </a:r>
            <a:r>
              <a:rPr lang="ja-JP" altLang="en-US" sz="1100" dirty="0"/>
              <a:t>のためにこれらのことをする者達なのです。</a:t>
            </a:r>
            <a:endParaRPr lang="en-US" altLang="ja-JP" sz="1100" dirty="0"/>
          </a:p>
          <a:p>
            <a:pPr marL="0" indent="0" algn="just">
              <a:lnSpc>
                <a:spcPct val="100000"/>
              </a:lnSpc>
              <a:buNone/>
            </a:pPr>
            <a:r>
              <a:rPr lang="ja-JP" altLang="en-US" sz="1100" dirty="0"/>
              <a:t>皆さんの色々な体験を私はこの目でつぶさに見てきました。</a:t>
            </a:r>
            <a:r>
              <a:rPr lang="en-US" altLang="ja-JP" sz="1100" dirty="0">
                <a:solidFill>
                  <a:srgbClr val="FF0000"/>
                </a:solidFill>
              </a:rPr>
              <a:t>idolatrous economy</a:t>
            </a:r>
            <a:r>
              <a:rPr lang="ja-JP" altLang="en-US" sz="1100" dirty="0"/>
              <a:t>（金銭偶像崇拝の経済）ではパン屑（くず）しか残らないところに、</a:t>
            </a:r>
            <a:r>
              <a:rPr lang="en-US" altLang="ja-JP" sz="1100" dirty="0"/>
              <a:t>cooperatives</a:t>
            </a:r>
            <a:r>
              <a:rPr lang="ja-JP" altLang="en-US" sz="1100" dirty="0"/>
              <a:t>（協同組合）や様々な形態の</a:t>
            </a:r>
            <a:r>
              <a:rPr lang="en-US" altLang="ja-JP" sz="1100" dirty="0">
                <a:solidFill>
                  <a:srgbClr val="FF0000"/>
                </a:solidFill>
              </a:rPr>
              <a:t>community organization</a:t>
            </a:r>
            <a:r>
              <a:rPr lang="ja-JP" altLang="en-US" sz="1100" dirty="0"/>
              <a:t>によって一つになった</a:t>
            </a:r>
            <a:r>
              <a:rPr lang="en-US" altLang="ja-JP" sz="1100" dirty="0"/>
              <a:t>workers</a:t>
            </a:r>
            <a:r>
              <a:rPr lang="ja-JP" altLang="en-US" sz="1100" dirty="0"/>
              <a:t>が、新たな</a:t>
            </a:r>
            <a:r>
              <a:rPr lang="en-US" altLang="ja-JP" sz="1100" dirty="0"/>
              <a:t>work</a:t>
            </a:r>
            <a:r>
              <a:rPr lang="ja-JP" altLang="en-US" sz="1100" dirty="0"/>
              <a:t>を創造する様をこの目でつぶさに見てきました。その内何人かはここにいらっしゃいますね。</a:t>
            </a:r>
            <a:r>
              <a:rPr lang="en-US" altLang="ja-JP" sz="1100" dirty="0">
                <a:solidFill>
                  <a:srgbClr val="FF0000"/>
                </a:solidFill>
              </a:rPr>
              <a:t>popular economy</a:t>
            </a:r>
            <a:r>
              <a:rPr lang="ja-JP" altLang="en-US" sz="1100" dirty="0"/>
              <a:t>の具体例は</a:t>
            </a:r>
            <a:r>
              <a:rPr lang="en-US" altLang="ja-JP" sz="1100" dirty="0">
                <a:solidFill>
                  <a:srgbClr val="FF0000"/>
                </a:solidFill>
              </a:rPr>
              <a:t>recuperated businesses</a:t>
            </a:r>
            <a:r>
              <a:rPr lang="ja-JP" altLang="en-US" sz="1100" dirty="0"/>
              <a:t>（訳補遺：倒産企業群の救済方法。倒産した一連の類似企業・関連企業を該従業員達が</a:t>
            </a:r>
            <a:r>
              <a:rPr lang="en-US" altLang="ja-JP" sz="1100" dirty="0"/>
              <a:t>LBO</a:t>
            </a:r>
            <a:r>
              <a:rPr lang="ja-JP" altLang="en-US" sz="1100" dirty="0"/>
              <a:t>した後に一つの</a:t>
            </a:r>
            <a:r>
              <a:rPr lang="en-US" altLang="ja-JP" sz="1100" dirty="0"/>
              <a:t>partnership</a:t>
            </a:r>
            <a:r>
              <a:rPr lang="ja-JP" altLang="en-US" sz="1100" dirty="0"/>
              <a:t>にして経営を立て直す。）、</a:t>
            </a:r>
            <a:r>
              <a:rPr lang="en-US" altLang="ja-JP" sz="1100" dirty="0"/>
              <a:t>local fairs</a:t>
            </a:r>
            <a:r>
              <a:rPr lang="ja-JP" altLang="en-US" sz="1100" dirty="0"/>
              <a:t>（地域の特産品定期市場）、古紙回収</a:t>
            </a:r>
            <a:r>
              <a:rPr lang="en-US" altLang="ja-JP" sz="1100" dirty="0"/>
              <a:t>cooperatives</a:t>
            </a:r>
            <a:r>
              <a:rPr lang="ja-JP" altLang="en-US" sz="1100" dirty="0"/>
              <a:t>等です。</a:t>
            </a:r>
            <a:r>
              <a:rPr lang="en-US" altLang="ja-JP" sz="1100" dirty="0"/>
              <a:t>popular economy</a:t>
            </a:r>
            <a:r>
              <a:rPr lang="ja-JP" altLang="en-US" sz="1100" dirty="0"/>
              <a:t>が生み出された直接の切っ掛けは</a:t>
            </a:r>
            <a:r>
              <a:rPr lang="en-US" altLang="ja-JP" sz="1100" dirty="0"/>
              <a:t>exclusion</a:t>
            </a:r>
            <a:r>
              <a:rPr lang="ja-JP" altLang="en-US" sz="1100" dirty="0"/>
              <a:t>でしたが、徐々に忍耐強くしかし決然と、</a:t>
            </a:r>
            <a:r>
              <a:rPr lang="ja-JP" altLang="en-US" sz="1100" dirty="0">
                <a:solidFill>
                  <a:srgbClr val="FF0000"/>
                </a:solidFill>
              </a:rPr>
              <a:t>自らを尊厳づける</a:t>
            </a:r>
            <a:r>
              <a:rPr lang="en-US" altLang="ja-JP" sz="1100" dirty="0"/>
              <a:t>solidary forms</a:t>
            </a:r>
            <a:r>
              <a:rPr lang="ja-JP" altLang="en-US" sz="1100" dirty="0"/>
              <a:t>（連帯形態）をとるように変わっていきました。</a:t>
            </a:r>
            <a:r>
              <a:rPr lang="en-US" altLang="ja-JP" sz="1100" dirty="0">
                <a:solidFill>
                  <a:srgbClr val="FF0000"/>
                </a:solidFill>
              </a:rPr>
              <a:t>the formal market</a:t>
            </a:r>
            <a:r>
              <a:rPr lang="ja-JP" altLang="en-US" sz="1100" dirty="0">
                <a:solidFill>
                  <a:srgbClr val="FF0000"/>
                </a:solidFill>
              </a:rPr>
              <a:t>（現行の形式的市場）から取り残され搾取され、奴隷の様な状態だった時の悲惨さを思えば何という様変わりでしょう！</a:t>
            </a:r>
            <a:endParaRPr kumimoji="1" lang="ja-JP" altLang="en-US" sz="1100" dirty="0">
              <a:solidFill>
                <a:srgbClr val="FF0000"/>
              </a:solidFill>
            </a:endParaRPr>
          </a:p>
        </p:txBody>
      </p:sp>
      <p:sp>
        <p:nvSpPr>
          <p:cNvPr id="5" name="スライド番号プレースホルダー 4">
            <a:extLst>
              <a:ext uri="{FF2B5EF4-FFF2-40B4-BE49-F238E27FC236}">
                <a16:creationId xmlns:a16="http://schemas.microsoft.com/office/drawing/2014/main" id="{928B7840-0890-48F7-A226-06B9CE2B9314}"/>
              </a:ext>
            </a:extLst>
          </p:cNvPr>
          <p:cNvSpPr>
            <a:spLocks noGrp="1"/>
          </p:cNvSpPr>
          <p:nvPr>
            <p:ph type="sldNum" sz="quarter" idx="12"/>
          </p:nvPr>
        </p:nvSpPr>
        <p:spPr>
          <a:xfrm>
            <a:off x="7150768" y="6577012"/>
            <a:ext cx="2057400" cy="365125"/>
          </a:xfrm>
        </p:spPr>
        <p:txBody>
          <a:bodyPr/>
          <a:lstStyle/>
          <a:p>
            <a:fld id="{0964516F-A834-419C-8A77-8FB5B980A6CF}" type="slidenum">
              <a:rPr kumimoji="1" lang="ja-JP" altLang="en-US" sz="2000" smtClean="0"/>
              <a:t>14</a:t>
            </a:fld>
            <a:endParaRPr kumimoji="1" lang="ja-JP" altLang="en-US" sz="2000" dirty="0"/>
          </a:p>
        </p:txBody>
      </p:sp>
    </p:spTree>
    <p:extLst>
      <p:ext uri="{BB962C8B-B14F-4D97-AF65-F5344CB8AC3E}">
        <p14:creationId xmlns:p14="http://schemas.microsoft.com/office/powerpoint/2010/main" val="1735488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28AB38-7678-45B9-8257-4861AB3229C9}"/>
              </a:ext>
            </a:extLst>
          </p:cNvPr>
          <p:cNvSpPr>
            <a:spLocks noGrp="1"/>
          </p:cNvSpPr>
          <p:nvPr>
            <p:ph type="title"/>
          </p:nvPr>
        </p:nvSpPr>
        <p:spPr>
          <a:xfrm>
            <a:off x="0" y="0"/>
            <a:ext cx="9208168" cy="650871"/>
          </a:xfrm>
        </p:spPr>
        <p:txBody>
          <a:bodyPr>
            <a:normAutofit fontScale="90000"/>
          </a:bodyPr>
          <a:lstStyle/>
          <a:p>
            <a:pPr algn="ctr"/>
            <a:r>
              <a:rPr lang="en-US" altLang="ja-JP" sz="2400" dirty="0">
                <a:solidFill>
                  <a:prstClr val="black"/>
                </a:solidFill>
              </a:rPr>
              <a:t>bridge 13</a:t>
            </a:r>
            <a:r>
              <a:rPr lang="ja-JP" altLang="en-US" sz="2400" dirty="0">
                <a:solidFill>
                  <a:prstClr val="black"/>
                </a:solidFill>
              </a:rPr>
              <a:t>：</a:t>
            </a:r>
            <a:r>
              <a:rPr lang="en-US" altLang="ja-JP" sz="4000" dirty="0">
                <a:solidFill>
                  <a:prstClr val="black"/>
                </a:solidFill>
              </a:rPr>
              <a:t>non-money consideration</a:t>
            </a:r>
            <a:br>
              <a:rPr lang="en-US" altLang="ja-JP" dirty="0">
                <a:solidFill>
                  <a:prstClr val="black"/>
                </a:solidFill>
              </a:rPr>
            </a:br>
            <a:r>
              <a:rPr lang="en-US" altLang="ja-JP" sz="1800" dirty="0">
                <a:solidFill>
                  <a:prstClr val="black"/>
                </a:solidFill>
              </a:rPr>
              <a:t>Laudato Si’</a:t>
            </a:r>
            <a:r>
              <a:rPr lang="ja-JP" altLang="en-US" sz="1800" dirty="0">
                <a:solidFill>
                  <a:prstClr val="black"/>
                </a:solidFill>
              </a:rPr>
              <a:t> </a:t>
            </a:r>
            <a:r>
              <a:rPr lang="en-US" altLang="ja-JP" sz="1800" dirty="0">
                <a:solidFill>
                  <a:prstClr val="black"/>
                </a:solidFill>
              </a:rPr>
              <a:t>195     </a:t>
            </a:r>
            <a:r>
              <a:rPr lang="ja-JP" altLang="en-US" sz="1800" dirty="0">
                <a:solidFill>
                  <a:prstClr val="black"/>
                </a:solidFill>
              </a:rPr>
              <a:t>非金銭的な約因</a:t>
            </a:r>
            <a:endParaRPr kumimoji="1" lang="ja-JP" altLang="en-US" sz="1800" dirty="0"/>
          </a:p>
        </p:txBody>
      </p:sp>
      <p:sp>
        <p:nvSpPr>
          <p:cNvPr id="3" name="コンテンツ プレースホルダー 2">
            <a:extLst>
              <a:ext uri="{FF2B5EF4-FFF2-40B4-BE49-F238E27FC236}">
                <a16:creationId xmlns:a16="http://schemas.microsoft.com/office/drawing/2014/main" id="{A3BF365E-CBD4-4A80-B73D-FE1F9A25A6BD}"/>
              </a:ext>
            </a:extLst>
          </p:cNvPr>
          <p:cNvSpPr>
            <a:spLocks noGrp="1"/>
          </p:cNvSpPr>
          <p:nvPr>
            <p:ph sz="half" idx="1"/>
          </p:nvPr>
        </p:nvSpPr>
        <p:spPr>
          <a:xfrm>
            <a:off x="-1" y="658010"/>
            <a:ext cx="4377267" cy="5842004"/>
          </a:xfrm>
        </p:spPr>
        <p:txBody>
          <a:bodyPr>
            <a:noAutofit/>
          </a:bodyPr>
          <a:lstStyle/>
          <a:p>
            <a:pPr marL="0" indent="0" algn="just">
              <a:lnSpc>
                <a:spcPct val="80000"/>
              </a:lnSpc>
              <a:buNone/>
            </a:pPr>
            <a:r>
              <a:rPr lang="en-US" altLang="ja-JP" sz="1200" dirty="0"/>
              <a:t>194.</a:t>
            </a:r>
            <a:r>
              <a:rPr lang="ja-JP" altLang="en-US" sz="1200" dirty="0"/>
              <a:t>　</a:t>
            </a:r>
            <a:r>
              <a:rPr lang="en-US" altLang="ja-JP" sz="1200" dirty="0"/>
              <a:t>For new models of progress to arise, there is a need to change “models of global development”;(</a:t>
            </a:r>
            <a:r>
              <a:rPr lang="ja-JP" altLang="en-US" sz="1200" dirty="0"/>
              <a:t>*</a:t>
            </a:r>
            <a:r>
              <a:rPr lang="en-US" altLang="ja-JP" sz="1200" dirty="0"/>
              <a:t>) this will entail a responsible reflection on “the meaning of the economy and its goals with an eye to correcting its malfunctions and misapplications”(</a:t>
            </a:r>
            <a:r>
              <a:rPr lang="ja-JP" altLang="en-US" sz="1200" dirty="0"/>
              <a:t>*</a:t>
            </a:r>
            <a:r>
              <a:rPr lang="en-US" altLang="ja-JP" sz="1200" dirty="0"/>
              <a:t>).</a:t>
            </a:r>
            <a:r>
              <a:rPr lang="ja-JP" altLang="en-US" sz="1200" dirty="0"/>
              <a:t>  </a:t>
            </a:r>
            <a:r>
              <a:rPr lang="en-US" altLang="ja-JP" sz="1200" dirty="0"/>
              <a:t> It is not enough to balance, in the medium term, the protection of nature with financial gain, or the preservation of the environment with progress. Halfway measures simply delay the inevitable disaster. Put simply, it is a matter of redefining our notion of progress. A technological and economic development which does not leave in its wake a better world and an integrally higher quality of life cannot be considered progress. Frequently, in fact, people’s quality of life actually diminishes – by the deterioration of the environment, the low quality of food or the depletion of resources – in the midst of economic growth. In this context, talk of sustainable growth usually becomes a way of distracting attention and offering excuses. It absorbs the language and values of ecology into the categories of finance and technocracy, and the social and environmental responsibility of businesses often gets reduced to a series of marketing and image-enhancing measures.</a:t>
            </a:r>
          </a:p>
          <a:p>
            <a:pPr marL="0" indent="0" algn="just">
              <a:lnSpc>
                <a:spcPct val="80000"/>
              </a:lnSpc>
              <a:buNone/>
            </a:pPr>
            <a:r>
              <a:rPr lang="en-US" altLang="ja-JP" sz="1050" dirty="0">
                <a:solidFill>
                  <a:prstClr val="black"/>
                </a:solidFill>
              </a:rPr>
              <a:t>(</a:t>
            </a:r>
            <a:r>
              <a:rPr lang="ja-JP" altLang="en-US" sz="1050" dirty="0">
                <a:solidFill>
                  <a:prstClr val="black"/>
                </a:solidFill>
              </a:rPr>
              <a:t>*</a:t>
            </a:r>
            <a:r>
              <a:rPr lang="en-US" altLang="ja-JP" sz="1050" dirty="0">
                <a:solidFill>
                  <a:prstClr val="black"/>
                </a:solidFill>
              </a:rPr>
              <a:t>): </a:t>
            </a:r>
            <a:r>
              <a:rPr lang="en-US" altLang="ja-JP" sz="1050" i="1" u="sng" kern="100" dirty="0">
                <a:solidFill>
                  <a:srgbClr val="0563C1"/>
                </a:solidFill>
                <a:latin typeface="Century" panose="02040604050505020304" pitchFamily="18" charset="0"/>
                <a:ea typeface="ＭＳ 明朝" panose="02020609040205080304" pitchFamily="17" charset="-128"/>
                <a:cs typeface="Times New Roman" panose="02020603050405020304" pitchFamily="18" charset="0"/>
                <a:hlinkClick r:id="rId3">
                  <a:extLst>
                    <a:ext uri="{A12FA001-AC4F-418D-AE19-62706E023703}">
                      <ahyp:hlinkClr xmlns:ahyp="http://schemas.microsoft.com/office/drawing/2018/hyperlinkcolor" val="tx"/>
                    </a:ext>
                  </a:extLst>
                </a:hlinkClick>
              </a:rPr>
              <a:t>Message for the 2010 World Day of Peace</a:t>
            </a:r>
            <a:r>
              <a:rPr lang="en-US" altLang="ja-JP" sz="1050"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rPr>
              <a:t>, 9,5</a:t>
            </a:r>
            <a:endParaRPr lang="en-US" altLang="ja-JP" sz="1050" dirty="0">
              <a:solidFill>
                <a:prstClr val="black"/>
              </a:solidFill>
            </a:endParaRPr>
          </a:p>
          <a:p>
            <a:pPr marL="0" indent="0" algn="just">
              <a:lnSpc>
                <a:spcPct val="80000"/>
              </a:lnSpc>
              <a:buNone/>
            </a:pPr>
            <a:r>
              <a:rPr lang="en-US" altLang="ja-JP" sz="1200" dirty="0"/>
              <a:t>195. The principle of the maximization of profits, frequently isolated from other </a:t>
            </a:r>
            <a:r>
              <a:rPr lang="en-US" altLang="ja-JP" sz="1200" dirty="0">
                <a:solidFill>
                  <a:srgbClr val="FF0000"/>
                </a:solidFill>
              </a:rPr>
              <a:t>considerations</a:t>
            </a:r>
            <a:r>
              <a:rPr lang="en-US" altLang="ja-JP" sz="1200" dirty="0"/>
              <a:t>, reflects a misunderstanding of the very concept of the economy. As long as production is increased, little concern is given to whether it is at the cost of future resources or the health of the environment; as long as the clearing of a forest increases production, no one calculates the losses entailed in the desertification of the land, the harm done to biodiversity or the increased pollution. In a word, businesses profit by calculating and paying only a fraction of the costs involved. Yet only when “the economic and social costs of using up shared environmental resources are recognized with transparency and fully borne by those who incur them, not by other peoples or future generations”(</a:t>
            </a:r>
            <a:r>
              <a:rPr lang="ja-JP" altLang="en-US" sz="1200" dirty="0"/>
              <a:t>**</a:t>
            </a:r>
            <a:r>
              <a:rPr lang="en-US" altLang="ja-JP" sz="1200" dirty="0"/>
              <a:t>), can those actions be considered ethical. An instrumental way of reasoning, which provides a purely static analysis of realities in the service of present needs, is at work whether resources are allocated by the market or by state central planning.</a:t>
            </a:r>
          </a:p>
          <a:p>
            <a:pPr marL="0" indent="0" algn="just">
              <a:lnSpc>
                <a:spcPct val="80000"/>
              </a:lnSpc>
              <a:buNone/>
            </a:pPr>
            <a:r>
              <a:rPr lang="en-US" altLang="ja-JP" sz="1200" dirty="0"/>
              <a:t>(</a:t>
            </a:r>
            <a:r>
              <a:rPr lang="ja-JP" altLang="en-US" sz="1200" dirty="0"/>
              <a:t>**</a:t>
            </a:r>
            <a:r>
              <a:rPr lang="en-US" altLang="ja-JP" sz="1200" dirty="0"/>
              <a:t>) </a:t>
            </a:r>
            <a:r>
              <a:rPr lang="en-US" altLang="ja-JP" sz="1200" dirty="0">
                <a:hlinkClick r:id="rId4"/>
              </a:rPr>
              <a:t>Benedict XVI, Encyclical Letter </a:t>
            </a:r>
            <a:r>
              <a:rPr lang="en-US" altLang="ja-JP" sz="1200" i="1" dirty="0">
                <a:hlinkClick r:id="rId4"/>
              </a:rPr>
              <a:t>Caritas in </a:t>
            </a:r>
            <a:r>
              <a:rPr lang="en-US" altLang="ja-JP" sz="1200" i="1" dirty="0" err="1">
                <a:hlinkClick r:id="rId4"/>
              </a:rPr>
              <a:t>Veritate</a:t>
            </a:r>
            <a:r>
              <a:rPr lang="en-US" altLang="ja-JP" sz="1200" dirty="0"/>
              <a:t>, 50</a:t>
            </a:r>
            <a:endParaRPr kumimoji="1" lang="ja-JP" altLang="en-US" sz="1200" dirty="0">
              <a:solidFill>
                <a:srgbClr val="FF0000"/>
              </a:solidFill>
            </a:endParaRPr>
          </a:p>
        </p:txBody>
      </p:sp>
      <p:sp>
        <p:nvSpPr>
          <p:cNvPr id="4" name="コンテンツ プレースホルダー 3">
            <a:extLst>
              <a:ext uri="{FF2B5EF4-FFF2-40B4-BE49-F238E27FC236}">
                <a16:creationId xmlns:a16="http://schemas.microsoft.com/office/drawing/2014/main" id="{66B2AB9F-B40E-4F0A-A2EC-F984A3F692D9}"/>
              </a:ext>
            </a:extLst>
          </p:cNvPr>
          <p:cNvSpPr>
            <a:spLocks noGrp="1"/>
          </p:cNvSpPr>
          <p:nvPr>
            <p:ph sz="half" idx="2"/>
          </p:nvPr>
        </p:nvSpPr>
        <p:spPr>
          <a:xfrm>
            <a:off x="4377266" y="648480"/>
            <a:ext cx="4690533" cy="6108704"/>
          </a:xfrm>
        </p:spPr>
        <p:txBody>
          <a:bodyPr>
            <a:noAutofit/>
          </a:bodyPr>
          <a:lstStyle/>
          <a:p>
            <a:pPr marL="0" indent="0" algn="just">
              <a:lnSpc>
                <a:spcPct val="120000"/>
              </a:lnSpc>
              <a:buNone/>
            </a:pPr>
            <a:r>
              <a:rPr lang="en-US" altLang="ja-JP" sz="1050" dirty="0"/>
              <a:t>194. </a:t>
            </a:r>
            <a:r>
              <a:rPr lang="ja-JP" altLang="en-US" sz="1050" dirty="0"/>
              <a:t> </a:t>
            </a:r>
            <a:r>
              <a:rPr lang="en-US" altLang="ja-JP" sz="1050" dirty="0"/>
              <a:t>progress</a:t>
            </a:r>
            <a:r>
              <a:rPr lang="ja-JP" altLang="en-US" sz="1050" dirty="0"/>
              <a:t>の新たなモデルを考え出すために、</a:t>
            </a:r>
            <a:r>
              <a:rPr lang="en-US" altLang="ja-JP" sz="1050" dirty="0"/>
              <a:t>”models of global development”(</a:t>
            </a:r>
            <a:r>
              <a:rPr lang="ja-JP" altLang="en-US" sz="1050" dirty="0"/>
              <a:t>*</a:t>
            </a:r>
            <a:r>
              <a:rPr lang="en-US" altLang="ja-JP" sz="1050" dirty="0"/>
              <a:t>) </a:t>
            </a:r>
            <a:r>
              <a:rPr lang="ja-JP" altLang="en-US" sz="1050" dirty="0"/>
              <a:t>を変更しなければなりません。それには、「経済の意味と目的を、その誤作動と誤用を是正する視点から」</a:t>
            </a:r>
            <a:r>
              <a:rPr lang="en-US" altLang="ja-JP" sz="1050" dirty="0"/>
              <a:t>(</a:t>
            </a:r>
            <a:r>
              <a:rPr lang="ja-JP" altLang="en-US" sz="1050" dirty="0"/>
              <a:t>*</a:t>
            </a:r>
            <a:r>
              <a:rPr lang="en-US" altLang="ja-JP" sz="1050" dirty="0"/>
              <a:t>)</a:t>
            </a:r>
            <a:r>
              <a:rPr lang="ja-JP" altLang="en-US" sz="1050" dirty="0"/>
              <a:t> 再考し、その考えを実際に反映させる責任が必然的に伴います。中期的に、自然保護と財政収益をバランスさせる、あるいは、環境保護と社会進歩をバランスさせる、これでは不十分です。中途半端な方策は、不可避な惨事をただ遅らせているに過ぎません。ザックリと言えば、我々は</a:t>
            </a:r>
            <a:r>
              <a:rPr lang="en-US" altLang="ja-JP" sz="1050" dirty="0"/>
              <a:t>progress</a:t>
            </a:r>
            <a:r>
              <a:rPr lang="ja-JP" altLang="en-US" sz="1050" dirty="0"/>
              <a:t>という概念そのものを再定義する必要があるのです。地上世界をより良くし生活の質を高次統合する。この様な向上を伴わない技術発展・経済発展は、もはや</a:t>
            </a:r>
            <a:r>
              <a:rPr lang="en-US" altLang="ja-JP" sz="1050" dirty="0"/>
              <a:t>progress</a:t>
            </a:r>
            <a:r>
              <a:rPr lang="ja-JP" altLang="en-US" sz="1050" dirty="0"/>
              <a:t>ではありません。事実、しばしば、経済成長のただ中で </a:t>
            </a:r>
            <a:r>
              <a:rPr lang="en-US" altLang="ja-JP" sz="1050" dirty="0"/>
              <a:t>--- </a:t>
            </a:r>
            <a:r>
              <a:rPr lang="ja-JP" altLang="en-US" sz="1050" dirty="0"/>
              <a:t>環境は劣化し食物の質は低下し資源は枯渇して　</a:t>
            </a:r>
            <a:r>
              <a:rPr lang="en-US" altLang="ja-JP" sz="1050" dirty="0"/>
              <a:t>--- </a:t>
            </a:r>
            <a:r>
              <a:rPr lang="ja-JP" altLang="en-US" sz="1050" dirty="0"/>
              <a:t>人々の生活の質は落ちています。この様な文脈において、持続可能な成長の話題は往々にして、問題の本質から人々の注意をそらし、言い訳を準備する方便とされてしまいがちです。そして、</a:t>
            </a:r>
            <a:r>
              <a:rPr lang="en-US" altLang="ja-JP" sz="1050" dirty="0"/>
              <a:t>ecology</a:t>
            </a:r>
            <a:r>
              <a:rPr lang="ja-JP" altLang="en-US" sz="1050" dirty="0"/>
              <a:t>の言語と価値は単なる</a:t>
            </a:r>
            <a:r>
              <a:rPr lang="en-US" altLang="ja-JP" sz="1050" dirty="0"/>
              <a:t>finance</a:t>
            </a:r>
            <a:r>
              <a:rPr lang="ja-JP" altLang="en-US" sz="1050" dirty="0"/>
              <a:t>と</a:t>
            </a:r>
            <a:r>
              <a:rPr lang="en-US" altLang="ja-JP" sz="1050" dirty="0"/>
              <a:t>technocracy</a:t>
            </a:r>
            <a:r>
              <a:rPr lang="ja-JP" altLang="en-US" sz="1050" dirty="0"/>
              <a:t>の範疇に吸い込まれてしまい、</a:t>
            </a:r>
            <a:r>
              <a:rPr lang="en-US" altLang="ja-JP" sz="1050" dirty="0"/>
              <a:t>businesses</a:t>
            </a:r>
            <a:r>
              <a:rPr lang="ja-JP" altLang="en-US" sz="1050" dirty="0"/>
              <a:t>が本来持つ社会責任と環境責任はしばしば、単なる一連のマーケティングとイメージ作り戦略の手段に矮小化されてしまうのです。</a:t>
            </a:r>
            <a:endParaRPr lang="en-US" altLang="ja-JP" sz="1050" dirty="0"/>
          </a:p>
          <a:p>
            <a:pPr marL="0" indent="0" algn="just">
              <a:lnSpc>
                <a:spcPct val="120000"/>
              </a:lnSpc>
              <a:buNone/>
            </a:pPr>
            <a:r>
              <a:rPr lang="en-US" altLang="ja-JP" sz="1050" dirty="0"/>
              <a:t>195. </a:t>
            </a:r>
            <a:r>
              <a:rPr lang="ja-JP" altLang="en-US" sz="1050" dirty="0"/>
              <a:t>利益最大化原則が、しばしば他の</a:t>
            </a:r>
            <a:r>
              <a:rPr lang="ja-JP" altLang="en-US" sz="1050" dirty="0">
                <a:solidFill>
                  <a:srgbClr val="FF0000"/>
                </a:solidFill>
              </a:rPr>
              <a:t>約因（</a:t>
            </a:r>
            <a:r>
              <a:rPr lang="en-US" altLang="ja-JP" sz="1050" dirty="0">
                <a:solidFill>
                  <a:srgbClr val="FF0000"/>
                </a:solidFill>
              </a:rPr>
              <a:t>consideration</a:t>
            </a:r>
            <a:r>
              <a:rPr lang="ja-JP" altLang="en-US" sz="1050" dirty="0">
                <a:solidFill>
                  <a:srgbClr val="FF0000"/>
                </a:solidFill>
              </a:rPr>
              <a:t>） </a:t>
            </a:r>
            <a:r>
              <a:rPr lang="en-US" altLang="ja-JP" sz="1050" dirty="0">
                <a:solidFill>
                  <a:srgbClr val="FF0000"/>
                </a:solidFill>
              </a:rPr>
              <a:t>--- </a:t>
            </a:r>
            <a:r>
              <a:rPr lang="ja-JP" altLang="en-US" sz="1050" dirty="0">
                <a:solidFill>
                  <a:srgbClr val="FF0000"/>
                </a:solidFill>
              </a:rPr>
              <a:t>訳補遺：西洋の契約法においては契約者達が合意している契約原因のことを約因（</a:t>
            </a:r>
            <a:r>
              <a:rPr lang="en-US" altLang="ja-JP" sz="1050" dirty="0">
                <a:solidFill>
                  <a:srgbClr val="FF0000"/>
                </a:solidFill>
              </a:rPr>
              <a:t>consideration</a:t>
            </a:r>
            <a:r>
              <a:rPr lang="ja-JP" altLang="en-US" sz="1050" dirty="0">
                <a:solidFill>
                  <a:srgbClr val="FF0000"/>
                </a:solidFill>
              </a:rPr>
              <a:t>）と呼ぶ。約因は必ず</a:t>
            </a:r>
            <a:r>
              <a:rPr lang="en-US" altLang="ja-JP" sz="1050" dirty="0">
                <a:solidFill>
                  <a:srgbClr val="FF0000"/>
                </a:solidFill>
              </a:rPr>
              <a:t>profits</a:t>
            </a:r>
            <a:r>
              <a:rPr lang="ja-JP" altLang="en-US" sz="1050" dirty="0">
                <a:solidFill>
                  <a:srgbClr val="FF0000"/>
                </a:solidFill>
              </a:rPr>
              <a:t>（金銭的利益）だとは限らない。例：結婚契約の約因 </a:t>
            </a:r>
            <a:r>
              <a:rPr lang="en-US" altLang="ja-JP" sz="1050" dirty="0">
                <a:solidFill>
                  <a:srgbClr val="FF0000"/>
                </a:solidFill>
              </a:rPr>
              <a:t>--- </a:t>
            </a:r>
            <a:r>
              <a:rPr lang="ja-JP" altLang="en-US" sz="1050" dirty="0"/>
              <a:t>から切り離されて一人歩きを始めますが、それは、そもそも</a:t>
            </a:r>
            <a:r>
              <a:rPr lang="en-US" altLang="ja-JP" sz="1050" dirty="0"/>
              <a:t>economy</a:t>
            </a:r>
            <a:r>
              <a:rPr lang="ja-JP" altLang="en-US" sz="1050" dirty="0"/>
              <a:t>という概念の本来の意味が誤解されているからです。例えば、何か生産が増加しているとき、それが将来の資源を先食いして、あるいは、健全な環境を毀損して為されたものであるかどうかに関心はほとんど払われません。森林伐採により生産が増加しているとき、土壌の砂漠化、生物多様性への悪影響、環境汚染拡大、これらによる損失を計算する人は極めてわずかです。一言で言えば</a:t>
            </a:r>
            <a:r>
              <a:rPr lang="en-US" altLang="ja-JP" sz="1050" dirty="0"/>
              <a:t>businesses</a:t>
            </a:r>
            <a:r>
              <a:rPr lang="ja-JP" altLang="en-US" sz="1050" dirty="0"/>
              <a:t>とは、関連する</a:t>
            </a:r>
            <a:r>
              <a:rPr lang="en-US" altLang="ja-JP" sz="1050" dirty="0"/>
              <a:t>costs</a:t>
            </a:r>
            <a:r>
              <a:rPr lang="ja-JP" altLang="en-US" sz="1050" dirty="0"/>
              <a:t>の断片だけを計算し支払い、利益が出るものを指しています。本来は、「分かち合った環境資源を消費することの経済的および社会的</a:t>
            </a:r>
            <a:r>
              <a:rPr lang="en-US" altLang="ja-JP" sz="1050" dirty="0"/>
              <a:t>costs</a:t>
            </a:r>
            <a:r>
              <a:rPr lang="ja-JP" altLang="en-US" sz="1050" dirty="0"/>
              <a:t>が、透明性をもって認識され将来世代や他民族でなく該</a:t>
            </a:r>
            <a:r>
              <a:rPr lang="en-US" altLang="ja-JP" sz="1050" dirty="0"/>
              <a:t>costs</a:t>
            </a:r>
            <a:r>
              <a:rPr lang="ja-JP" altLang="en-US" sz="1050" dirty="0"/>
              <a:t>を発生させた者達に全て負担される」（**）ならば、その</a:t>
            </a:r>
            <a:r>
              <a:rPr lang="en-US" altLang="ja-JP" sz="1050" dirty="0"/>
              <a:t>business</a:t>
            </a:r>
            <a:r>
              <a:rPr lang="ja-JP" altLang="en-US" sz="1050" dirty="0"/>
              <a:t>活動は</a:t>
            </a:r>
            <a:r>
              <a:rPr lang="en-US" altLang="ja-JP" sz="1050" dirty="0"/>
              <a:t>ethical</a:t>
            </a:r>
            <a:r>
              <a:rPr lang="ja-JP" altLang="en-US" sz="1050" dirty="0"/>
              <a:t>であると考えられます。しかしながら現実に稼働している資源配賦の論理組立ては、市場（</a:t>
            </a:r>
            <a:r>
              <a:rPr lang="en-US" altLang="ja-JP" sz="1050" dirty="0"/>
              <a:t>market</a:t>
            </a:r>
            <a:r>
              <a:rPr lang="ja-JP" altLang="en-US" sz="1050" dirty="0"/>
              <a:t>）による資源配賦であれ国家（</a:t>
            </a:r>
            <a:r>
              <a:rPr lang="en-US" altLang="ja-JP" sz="1050" dirty="0"/>
              <a:t>state</a:t>
            </a:r>
            <a:r>
              <a:rPr lang="ja-JP" altLang="en-US" sz="1050" dirty="0"/>
              <a:t>）の中央集権的計画による資源配賦であれ、その時々に現われた</a:t>
            </a:r>
            <a:r>
              <a:rPr lang="en-US" altLang="ja-JP" sz="1050" dirty="0"/>
              <a:t>needs</a:t>
            </a:r>
            <a:r>
              <a:rPr lang="ja-JP" altLang="en-US" sz="1050" dirty="0"/>
              <a:t>への対応をただ単に静的に分析することによって為されているのです。</a:t>
            </a:r>
            <a:endParaRPr kumimoji="1" lang="ja-JP" altLang="en-US" sz="1050" dirty="0">
              <a:solidFill>
                <a:srgbClr val="FF0000"/>
              </a:solidFill>
            </a:endParaRPr>
          </a:p>
        </p:txBody>
      </p:sp>
      <p:sp>
        <p:nvSpPr>
          <p:cNvPr id="5" name="スライド番号プレースホルダー 4">
            <a:extLst>
              <a:ext uri="{FF2B5EF4-FFF2-40B4-BE49-F238E27FC236}">
                <a16:creationId xmlns:a16="http://schemas.microsoft.com/office/drawing/2014/main" id="{928B7840-0890-48F7-A226-06B9CE2B9314}"/>
              </a:ext>
            </a:extLst>
          </p:cNvPr>
          <p:cNvSpPr>
            <a:spLocks noGrp="1"/>
          </p:cNvSpPr>
          <p:nvPr>
            <p:ph type="sldNum" sz="quarter" idx="12"/>
          </p:nvPr>
        </p:nvSpPr>
        <p:spPr>
          <a:xfrm>
            <a:off x="7290228" y="6615494"/>
            <a:ext cx="1983169" cy="283379"/>
          </a:xfrm>
        </p:spPr>
        <p:txBody>
          <a:bodyPr/>
          <a:lstStyle/>
          <a:p>
            <a:fld id="{0964516F-A834-419C-8A77-8FB5B980A6CF}" type="slidenum">
              <a:rPr kumimoji="1" lang="ja-JP" altLang="en-US" sz="1730" smtClean="0"/>
              <a:t>15</a:t>
            </a:fld>
            <a:endParaRPr kumimoji="1" lang="ja-JP" altLang="en-US" sz="1730" dirty="0"/>
          </a:p>
        </p:txBody>
      </p:sp>
    </p:spTree>
    <p:extLst>
      <p:ext uri="{BB962C8B-B14F-4D97-AF65-F5344CB8AC3E}">
        <p14:creationId xmlns:p14="http://schemas.microsoft.com/office/powerpoint/2010/main" val="3036228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28AB38-7678-45B9-8257-4861AB3229C9}"/>
              </a:ext>
            </a:extLst>
          </p:cNvPr>
          <p:cNvSpPr>
            <a:spLocks noGrp="1"/>
          </p:cNvSpPr>
          <p:nvPr>
            <p:ph type="title"/>
          </p:nvPr>
        </p:nvSpPr>
        <p:spPr>
          <a:xfrm>
            <a:off x="0" y="0"/>
            <a:ext cx="9208168" cy="650871"/>
          </a:xfrm>
        </p:spPr>
        <p:txBody>
          <a:bodyPr>
            <a:normAutofit fontScale="90000"/>
          </a:bodyPr>
          <a:lstStyle/>
          <a:p>
            <a:pPr algn="ctr"/>
            <a:r>
              <a:rPr lang="en-US" altLang="ja-JP" sz="2400" dirty="0">
                <a:solidFill>
                  <a:prstClr val="black"/>
                </a:solidFill>
              </a:rPr>
              <a:t>bridge 14</a:t>
            </a:r>
            <a:r>
              <a:rPr lang="ja-JP" altLang="en-US" sz="2400" dirty="0">
                <a:solidFill>
                  <a:prstClr val="black"/>
                </a:solidFill>
              </a:rPr>
              <a:t>：</a:t>
            </a:r>
            <a:r>
              <a:rPr lang="en-US" altLang="ja-JP" sz="4000" dirty="0">
                <a:solidFill>
                  <a:prstClr val="black"/>
                </a:solidFill>
              </a:rPr>
              <a:t>humane alternative</a:t>
            </a:r>
            <a:br>
              <a:rPr lang="en-US" altLang="ja-JP" dirty="0">
                <a:solidFill>
                  <a:prstClr val="black"/>
                </a:solidFill>
              </a:rPr>
            </a:br>
            <a:r>
              <a:rPr lang="en-US" altLang="ja-JP" sz="1800" dirty="0">
                <a:solidFill>
                  <a:prstClr val="black"/>
                </a:solidFill>
              </a:rPr>
              <a:t>2015</a:t>
            </a:r>
            <a:r>
              <a:rPr lang="ja-JP" altLang="en-US" sz="1800" dirty="0">
                <a:solidFill>
                  <a:prstClr val="black"/>
                </a:solidFill>
              </a:rPr>
              <a:t>年</a:t>
            </a:r>
            <a:r>
              <a:rPr lang="en-US" altLang="ja-JP" sz="1800" dirty="0">
                <a:solidFill>
                  <a:prstClr val="black"/>
                </a:solidFill>
              </a:rPr>
              <a:t>2016</a:t>
            </a:r>
            <a:r>
              <a:rPr lang="ja-JP" altLang="en-US" sz="1800" dirty="0">
                <a:solidFill>
                  <a:prstClr val="black"/>
                </a:solidFill>
              </a:rPr>
              <a:t>年</a:t>
            </a:r>
            <a:r>
              <a:rPr lang="en-US" altLang="ja-JP" sz="1800" dirty="0">
                <a:solidFill>
                  <a:prstClr val="black"/>
                </a:solidFill>
              </a:rPr>
              <a:t>PM</a:t>
            </a:r>
            <a:r>
              <a:rPr lang="ja-JP" altLang="en-US" sz="1800" dirty="0">
                <a:solidFill>
                  <a:prstClr val="black"/>
                </a:solidFill>
              </a:rPr>
              <a:t>大会メッセージ</a:t>
            </a:r>
            <a:r>
              <a:rPr lang="en-US" altLang="ja-JP" sz="1800" dirty="0">
                <a:solidFill>
                  <a:prstClr val="black"/>
                </a:solidFill>
              </a:rPr>
              <a:t>     </a:t>
            </a:r>
            <a:r>
              <a:rPr lang="ja-JP" altLang="en-US" sz="1800" dirty="0">
                <a:solidFill>
                  <a:prstClr val="black"/>
                </a:solidFill>
              </a:rPr>
              <a:t>人道的代替策</a:t>
            </a:r>
            <a:endParaRPr kumimoji="1" lang="ja-JP" altLang="en-US" sz="1800" dirty="0"/>
          </a:p>
        </p:txBody>
      </p:sp>
      <p:sp>
        <p:nvSpPr>
          <p:cNvPr id="3" name="コンテンツ プレースホルダー 2">
            <a:extLst>
              <a:ext uri="{FF2B5EF4-FFF2-40B4-BE49-F238E27FC236}">
                <a16:creationId xmlns:a16="http://schemas.microsoft.com/office/drawing/2014/main" id="{A3BF365E-CBD4-4A80-B73D-FE1F9A25A6BD}"/>
              </a:ext>
            </a:extLst>
          </p:cNvPr>
          <p:cNvSpPr>
            <a:spLocks noGrp="1"/>
          </p:cNvSpPr>
          <p:nvPr>
            <p:ph sz="half" idx="1"/>
          </p:nvPr>
        </p:nvSpPr>
        <p:spPr>
          <a:xfrm>
            <a:off x="0" y="842415"/>
            <a:ext cx="4377267" cy="5842004"/>
          </a:xfrm>
        </p:spPr>
        <p:txBody>
          <a:bodyPr>
            <a:noAutofit/>
          </a:bodyPr>
          <a:lstStyle/>
          <a:p>
            <a:pPr marL="0" indent="0" algn="just">
              <a:lnSpc>
                <a:spcPct val="80000"/>
              </a:lnSpc>
              <a:buNone/>
            </a:pPr>
            <a:r>
              <a:rPr lang="en-US" altLang="ja-JP" sz="1400" dirty="0"/>
              <a:t>2015 Popular Movements:</a:t>
            </a:r>
          </a:p>
          <a:p>
            <a:pPr marL="0" indent="0" algn="just">
              <a:lnSpc>
                <a:spcPct val="80000"/>
              </a:lnSpc>
              <a:buNone/>
            </a:pPr>
            <a:r>
              <a:rPr lang="en-US" altLang="ja-JP" sz="1400" dirty="0"/>
              <a:t>I congratulate you on this. It is essential that, along with the defense of their </a:t>
            </a:r>
            <a:r>
              <a:rPr lang="en-US" altLang="ja-JP" sz="1400" dirty="0">
                <a:solidFill>
                  <a:srgbClr val="FF0000"/>
                </a:solidFill>
              </a:rPr>
              <a:t>legitimate rights</a:t>
            </a:r>
            <a:r>
              <a:rPr lang="en-US" altLang="ja-JP" sz="1400" dirty="0"/>
              <a:t>, </a:t>
            </a:r>
            <a:r>
              <a:rPr lang="en-US" altLang="ja-JP" sz="1400" dirty="0">
                <a:solidFill>
                  <a:srgbClr val="FF0000"/>
                </a:solidFill>
              </a:rPr>
              <a:t>peoples and their social organizations </a:t>
            </a:r>
            <a:r>
              <a:rPr lang="en-US" altLang="ja-JP" sz="1400" dirty="0"/>
              <a:t>be able to construct a </a:t>
            </a:r>
            <a:r>
              <a:rPr lang="en-US" altLang="ja-JP" sz="1400" dirty="0">
                <a:solidFill>
                  <a:srgbClr val="FF0000"/>
                </a:solidFill>
              </a:rPr>
              <a:t>humane alternative</a:t>
            </a:r>
            <a:r>
              <a:rPr lang="en-US" altLang="ja-JP" sz="1400" dirty="0"/>
              <a:t> to a globalization which excludes. You are sowers of change. May God grant you the courage, joy, perseverance and passion to continue sowing. Be assured that sooner or later we will see its fruits. Of the leadership I ask this: be creative and never stop being rooted in local realities, since the father of lies is able to usurp noble words, to promote intellectual fads and to adopt ideological stances. But if you build on solid foundations, on real needs and on the lived experience of your brothers and sisters, of campesinos and natives, of excluded workers and marginalized families, you will surely be on the right path.</a:t>
            </a:r>
          </a:p>
          <a:p>
            <a:pPr marL="0" indent="0" algn="just">
              <a:lnSpc>
                <a:spcPct val="80000"/>
              </a:lnSpc>
              <a:buNone/>
            </a:pPr>
            <a:endParaRPr lang="en-US" altLang="ja-JP" sz="1400" dirty="0"/>
          </a:p>
          <a:p>
            <a:pPr marL="0" indent="0" algn="just">
              <a:lnSpc>
                <a:spcPct val="80000"/>
              </a:lnSpc>
              <a:buNone/>
            </a:pPr>
            <a:r>
              <a:rPr lang="en-US" altLang="ja-JP" sz="1400" dirty="0"/>
              <a:t>2016 Popular Movements:  </a:t>
            </a:r>
          </a:p>
          <a:p>
            <a:pPr marL="0" indent="0" algn="just">
              <a:lnSpc>
                <a:spcPct val="80000"/>
              </a:lnSpc>
              <a:buNone/>
            </a:pPr>
            <a:r>
              <a:rPr lang="en-US" altLang="ja-JP" sz="1400" dirty="0"/>
              <a:t>At our last meeting, in Bolivia, with a majority of Latin Americans, we spoke of the need for change, a change of structures, for the sake of a decent life. We also spoke of how you, the popular movements, are sowers of change, promoters of a process involving millions of actions, great and small, creatively intertwined like words in a poem; that is why I wanted to call you “social poets”. We also listed three tasks essential for progressing towards a </a:t>
            </a:r>
            <a:r>
              <a:rPr lang="en-US" altLang="ja-JP" sz="1400" dirty="0">
                <a:solidFill>
                  <a:srgbClr val="FF0000"/>
                </a:solidFill>
              </a:rPr>
              <a:t>humane alternative </a:t>
            </a:r>
            <a:r>
              <a:rPr lang="en-US" altLang="ja-JP" sz="1400" dirty="0"/>
              <a:t>to the globalization of indifference: (1) placing the economy at the service of peoples; (2) working for peace and justice; and (3) defending Mother Earth.</a:t>
            </a:r>
            <a:r>
              <a:rPr lang="ja-JP" altLang="en-US" sz="1400" dirty="0"/>
              <a:t>　</a:t>
            </a:r>
            <a:endParaRPr lang="en-US" altLang="ja-JP" sz="1400" dirty="0"/>
          </a:p>
          <a:p>
            <a:pPr marL="0" indent="0" algn="just">
              <a:lnSpc>
                <a:spcPct val="80000"/>
              </a:lnSpc>
              <a:buNone/>
            </a:pPr>
            <a:endParaRPr kumimoji="1" lang="en-US" altLang="ja-JP" sz="1200" dirty="0">
              <a:solidFill>
                <a:srgbClr val="FF0000"/>
              </a:solidFill>
            </a:endParaRPr>
          </a:p>
          <a:p>
            <a:pPr marL="0" indent="0" algn="just">
              <a:lnSpc>
                <a:spcPct val="80000"/>
              </a:lnSpc>
              <a:buNone/>
            </a:pPr>
            <a:endParaRPr kumimoji="1" lang="ja-JP" altLang="en-US" sz="1200" dirty="0">
              <a:solidFill>
                <a:srgbClr val="FF0000"/>
              </a:solidFill>
            </a:endParaRPr>
          </a:p>
        </p:txBody>
      </p:sp>
      <p:sp>
        <p:nvSpPr>
          <p:cNvPr id="4" name="コンテンツ プレースホルダー 3">
            <a:extLst>
              <a:ext uri="{FF2B5EF4-FFF2-40B4-BE49-F238E27FC236}">
                <a16:creationId xmlns:a16="http://schemas.microsoft.com/office/drawing/2014/main" id="{66B2AB9F-B40E-4F0A-A2EC-F984A3F692D9}"/>
              </a:ext>
            </a:extLst>
          </p:cNvPr>
          <p:cNvSpPr>
            <a:spLocks noGrp="1"/>
          </p:cNvSpPr>
          <p:nvPr>
            <p:ph sz="half" idx="2"/>
          </p:nvPr>
        </p:nvSpPr>
        <p:spPr>
          <a:xfrm>
            <a:off x="4377267" y="832885"/>
            <a:ext cx="4690533" cy="5851534"/>
          </a:xfrm>
        </p:spPr>
        <p:txBody>
          <a:bodyPr>
            <a:noAutofit/>
          </a:bodyPr>
          <a:lstStyle/>
          <a:p>
            <a:pPr marL="0" indent="0" algn="just">
              <a:lnSpc>
                <a:spcPct val="120000"/>
              </a:lnSpc>
              <a:buNone/>
            </a:pPr>
            <a:r>
              <a:rPr lang="en-US" altLang="ja-JP" sz="1050" dirty="0"/>
              <a:t>2015</a:t>
            </a:r>
            <a:r>
              <a:rPr lang="ja-JP" altLang="en-US" sz="1050" dirty="0"/>
              <a:t>年</a:t>
            </a:r>
            <a:r>
              <a:rPr lang="en-US" altLang="ja-JP" sz="1050" dirty="0"/>
              <a:t>PM</a:t>
            </a:r>
            <a:r>
              <a:rPr lang="ja-JP" altLang="en-US" sz="1050" dirty="0"/>
              <a:t>大会メッセージ：</a:t>
            </a:r>
            <a:endParaRPr lang="en-US" altLang="ja-JP" sz="1050" dirty="0"/>
          </a:p>
          <a:p>
            <a:pPr marL="0" indent="0" algn="just">
              <a:spcAft>
                <a:spcPts val="0"/>
              </a:spcAft>
              <a:buNone/>
            </a:pPr>
            <a:r>
              <a:rPr lang="ja-JP" altLang="ja-JP" sz="1050" kern="100" dirty="0">
                <a:latin typeface="Century" panose="02040604050505020304" pitchFamily="18" charset="0"/>
                <a:ea typeface="ＭＳ 明朝" panose="02020609040205080304" pitchFamily="17" charset="-128"/>
                <a:cs typeface="Times New Roman" panose="02020603050405020304" pitchFamily="18" charset="0"/>
              </a:rPr>
              <a:t>この皆さんの</a:t>
            </a:r>
            <a:r>
              <a:rPr lang="en-US" altLang="ja-JP" sz="1050" kern="100" dirty="0">
                <a:latin typeface="Century" panose="02040604050505020304" pitchFamily="18" charset="0"/>
                <a:ea typeface="ＭＳ 明朝" panose="02020609040205080304" pitchFamily="17" charset="-128"/>
                <a:cs typeface="Times New Roman" panose="02020603050405020304" pitchFamily="18" charset="0"/>
              </a:rPr>
              <a:t>work</a:t>
            </a:r>
            <a:r>
              <a:rPr lang="ja-JP" altLang="ja-JP" sz="1050" kern="100" dirty="0">
                <a:latin typeface="Century" panose="02040604050505020304" pitchFamily="18" charset="0"/>
                <a:ea typeface="ＭＳ 明朝" panose="02020609040205080304" pitchFamily="17" charset="-128"/>
                <a:cs typeface="Times New Roman" panose="02020603050405020304" pitchFamily="18" charset="0"/>
              </a:rPr>
              <a:t>にお祝いを述べたいと思います。各国の法律によって既に正当化された諸権利（</a:t>
            </a:r>
            <a:r>
              <a:rPr lang="en-US" altLang="ja-JP" sz="105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legitimate rights</a:t>
            </a:r>
            <a:r>
              <a:rPr lang="ja-JP" altLang="ja-JP" sz="1050" kern="100" dirty="0">
                <a:latin typeface="Century" panose="02040604050505020304" pitchFamily="18" charset="0"/>
                <a:ea typeface="ＭＳ 明朝" panose="02020609040205080304" pitchFamily="17" charset="-128"/>
                <a:cs typeface="Times New Roman" panose="02020603050405020304" pitchFamily="18" charset="0"/>
              </a:rPr>
              <a:t>）を守ることも大切ですが、排斥を行う或る種の</a:t>
            </a:r>
            <a:r>
              <a:rPr lang="en-US" altLang="ja-JP" sz="1050" kern="100" dirty="0">
                <a:latin typeface="Century" panose="02040604050505020304" pitchFamily="18" charset="0"/>
                <a:ea typeface="ＭＳ 明朝" panose="02020609040205080304" pitchFamily="17" charset="-128"/>
                <a:cs typeface="Times New Roman" panose="02020603050405020304" pitchFamily="18" charset="0"/>
              </a:rPr>
              <a:t>globalization</a:t>
            </a:r>
            <a:r>
              <a:rPr lang="ja-JP" altLang="ja-JP" sz="1050" kern="100" dirty="0">
                <a:latin typeface="Century" panose="02040604050505020304" pitchFamily="18" charset="0"/>
                <a:ea typeface="ＭＳ 明朝" panose="02020609040205080304" pitchFamily="17" charset="-128"/>
                <a:cs typeface="Times New Roman" panose="02020603050405020304" pitchFamily="18" charset="0"/>
              </a:rPr>
              <a:t>に対して</a:t>
            </a:r>
            <a:r>
              <a:rPr lang="en-US" altLang="ja-JP" sz="105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a</a:t>
            </a:r>
            <a:r>
              <a:rPr lang="en-US" altLang="ja-JP" sz="1050" kern="100" dirty="0">
                <a:latin typeface="Century" panose="02040604050505020304" pitchFamily="18" charset="0"/>
                <a:ea typeface="ＭＳ 明朝" panose="02020609040205080304" pitchFamily="17" charset="-128"/>
                <a:cs typeface="Times New Roman" panose="02020603050405020304" pitchFamily="18" charset="0"/>
              </a:rPr>
              <a:t> </a:t>
            </a:r>
            <a:r>
              <a:rPr lang="en-US" altLang="ja-JP" sz="105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humane alternative</a:t>
            </a:r>
            <a:r>
              <a:rPr lang="ja-JP" altLang="ja-JP" sz="1050" kern="100" dirty="0">
                <a:latin typeface="Century" panose="02040604050505020304" pitchFamily="18" charset="0"/>
                <a:ea typeface="ＭＳ 明朝" panose="02020609040205080304" pitchFamily="17" charset="-128"/>
                <a:cs typeface="Times New Roman" panose="02020603050405020304" pitchFamily="18" charset="0"/>
              </a:rPr>
              <a:t>（人道的</a:t>
            </a:r>
            <a:r>
              <a:rPr lang="ja-JP" altLang="en-US" sz="1050" kern="100" dirty="0">
                <a:latin typeface="Century" panose="02040604050505020304" pitchFamily="18" charset="0"/>
                <a:ea typeface="ＭＳ 明朝" panose="02020609040205080304" pitchFamily="17" charset="-128"/>
                <a:cs typeface="Times New Roman" panose="02020603050405020304" pitchFamily="18" charset="0"/>
              </a:rPr>
              <a:t>代替策</a:t>
            </a:r>
            <a:r>
              <a:rPr lang="ja-JP" altLang="ja-JP" sz="1050" kern="100" dirty="0">
                <a:latin typeface="Century" panose="02040604050505020304" pitchFamily="18" charset="0"/>
                <a:ea typeface="ＭＳ 明朝" panose="02020609040205080304" pitchFamily="17" charset="-128"/>
                <a:cs typeface="Times New Roman" panose="02020603050405020304" pitchFamily="18" charset="0"/>
              </a:rPr>
              <a:t>：国境を跨いだ難民保護など）を構築できることも</a:t>
            </a:r>
            <a:r>
              <a:rPr lang="en-US" altLang="ja-JP" sz="105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peoples and their social organizations</a:t>
            </a:r>
            <a:r>
              <a:rPr lang="ja-JP" altLang="ja-JP" sz="1050" kern="100" dirty="0">
                <a:latin typeface="Century" panose="02040604050505020304" pitchFamily="18" charset="0"/>
                <a:ea typeface="ＭＳ 明朝" panose="02020609040205080304" pitchFamily="17" charset="-128"/>
                <a:cs typeface="Times New Roman" panose="02020603050405020304" pitchFamily="18" charset="0"/>
              </a:rPr>
              <a:t>の本質として重要です。皆さんは</a:t>
            </a:r>
            <a:r>
              <a:rPr lang="en-US" altLang="ja-JP" sz="1050" kern="100" dirty="0">
                <a:latin typeface="Century" panose="02040604050505020304" pitchFamily="18" charset="0"/>
                <a:ea typeface="ＭＳ 明朝" panose="02020609040205080304" pitchFamily="17" charset="-128"/>
                <a:cs typeface="Times New Roman" panose="02020603050405020304" pitchFamily="18" charset="0"/>
              </a:rPr>
              <a:t>change</a:t>
            </a:r>
            <a:r>
              <a:rPr lang="ja-JP" altLang="ja-JP" sz="1050" kern="100" dirty="0">
                <a:latin typeface="Century" panose="02040604050505020304" pitchFamily="18" charset="0"/>
                <a:ea typeface="ＭＳ 明朝" panose="02020609040205080304" pitchFamily="17" charset="-128"/>
                <a:cs typeface="Times New Roman" panose="02020603050405020304" pitchFamily="18" charset="0"/>
              </a:rPr>
              <a:t>の種蒔く人です。神が皆さんに、勇気、喜び、不屈の精神、そして種まきを続ける情熱を与えて下さるよう祈ります。何時か必ず豊かな実りの時を迎える、と心に刻みましょう。必要な</a:t>
            </a:r>
            <a:r>
              <a:rPr lang="en-US" altLang="ja-JP" sz="1050" kern="100" dirty="0">
                <a:latin typeface="Century" panose="02040604050505020304" pitchFamily="18" charset="0"/>
                <a:ea typeface="ＭＳ 明朝" panose="02020609040205080304" pitchFamily="17" charset="-128"/>
                <a:cs typeface="Times New Roman" panose="02020603050405020304" pitchFamily="18" charset="0"/>
              </a:rPr>
              <a:t>leadership</a:t>
            </a:r>
            <a:r>
              <a:rPr lang="ja-JP" altLang="ja-JP" sz="1050" kern="100" dirty="0">
                <a:latin typeface="Century" panose="02040604050505020304" pitchFamily="18" charset="0"/>
                <a:ea typeface="ＭＳ 明朝" panose="02020609040205080304" pitchFamily="17" charset="-128"/>
                <a:cs typeface="Times New Roman" panose="02020603050405020304" pitchFamily="18" charset="0"/>
              </a:rPr>
              <a:t>として私が皆さんにお願いするのは、創造的であること、そして地域の</a:t>
            </a:r>
            <a:r>
              <a:rPr lang="en-US" altLang="ja-JP" sz="1050" kern="100" dirty="0">
                <a:latin typeface="Century" panose="02040604050505020304" pitchFamily="18" charset="0"/>
                <a:ea typeface="ＭＳ 明朝" panose="02020609040205080304" pitchFamily="17" charset="-128"/>
                <a:cs typeface="Times New Roman" panose="02020603050405020304" pitchFamily="18" charset="0"/>
              </a:rPr>
              <a:t>realities</a:t>
            </a:r>
            <a:r>
              <a:rPr lang="ja-JP" altLang="ja-JP" sz="1050" kern="100" dirty="0">
                <a:latin typeface="Century" panose="02040604050505020304" pitchFamily="18" charset="0"/>
                <a:ea typeface="ＭＳ 明朝" panose="02020609040205080304" pitchFamily="17" charset="-128"/>
                <a:cs typeface="Times New Roman" panose="02020603050405020304" pitchFamily="18" charset="0"/>
              </a:rPr>
              <a:t>に根ざすことを決して止めないことです。何故なら、高貴な言葉を不当に使うことに長けた虚言好手達が、流行の知識を広めイデオロギーの立場をとるように仕向けてくるからです。しかし堅固な基礎の上に家を建てる皆さんは大丈夫。実際のニーズ、兄弟姉妹の生きた体験、農民達と原住民達、排斥された</a:t>
            </a:r>
            <a:r>
              <a:rPr lang="en-US" altLang="ja-JP" sz="1050" kern="100" dirty="0">
                <a:latin typeface="Century" panose="02040604050505020304" pitchFamily="18" charset="0"/>
                <a:ea typeface="ＭＳ 明朝" panose="02020609040205080304" pitchFamily="17" charset="-128"/>
                <a:cs typeface="Times New Roman" panose="02020603050405020304" pitchFamily="18" charset="0"/>
              </a:rPr>
              <a:t>workers</a:t>
            </a:r>
            <a:r>
              <a:rPr lang="ja-JP" altLang="ja-JP" sz="1050" kern="100" dirty="0">
                <a:latin typeface="Century" panose="02040604050505020304" pitchFamily="18" charset="0"/>
                <a:ea typeface="ＭＳ 明朝" panose="02020609040205080304" pitchFamily="17" charset="-128"/>
                <a:cs typeface="Times New Roman" panose="02020603050405020304" pitchFamily="18" charset="0"/>
              </a:rPr>
              <a:t>と辺境に追いやられた家族達、これらに根ざす皆さんは確かに</a:t>
            </a:r>
            <a:r>
              <a:rPr lang="en-US" altLang="ja-JP" sz="1050" kern="100" dirty="0">
                <a:latin typeface="Century" panose="02040604050505020304" pitchFamily="18" charset="0"/>
                <a:ea typeface="ＭＳ 明朝" panose="02020609040205080304" pitchFamily="17" charset="-128"/>
                <a:cs typeface="Times New Roman" panose="02020603050405020304" pitchFamily="18" charset="0"/>
              </a:rPr>
              <a:t>the right path</a:t>
            </a:r>
            <a:r>
              <a:rPr lang="ja-JP" altLang="ja-JP" sz="1050" kern="100" dirty="0">
                <a:latin typeface="Century" panose="02040604050505020304" pitchFamily="18" charset="0"/>
                <a:ea typeface="ＭＳ 明朝" panose="02020609040205080304" pitchFamily="17" charset="-128"/>
                <a:cs typeface="Times New Roman" panose="02020603050405020304" pitchFamily="18" charset="0"/>
              </a:rPr>
              <a:t>の上を進んでいます。</a:t>
            </a:r>
          </a:p>
          <a:p>
            <a:pPr marL="0" indent="0" algn="just">
              <a:lnSpc>
                <a:spcPct val="120000"/>
              </a:lnSpc>
              <a:buNone/>
            </a:pPr>
            <a:endParaRPr lang="en-US" altLang="ja-JP" sz="1050" dirty="0"/>
          </a:p>
          <a:p>
            <a:pPr marL="0" indent="0" algn="just">
              <a:lnSpc>
                <a:spcPct val="120000"/>
              </a:lnSpc>
              <a:buNone/>
            </a:pPr>
            <a:endParaRPr lang="en-US" altLang="ja-JP" sz="1050" dirty="0"/>
          </a:p>
          <a:p>
            <a:pPr marL="0" indent="0" algn="just">
              <a:lnSpc>
                <a:spcPct val="120000"/>
              </a:lnSpc>
              <a:buNone/>
            </a:pPr>
            <a:r>
              <a:rPr lang="en-US" altLang="ja-JP" sz="1050" dirty="0"/>
              <a:t>2016</a:t>
            </a:r>
            <a:r>
              <a:rPr lang="ja-JP" altLang="en-US" sz="1050" dirty="0"/>
              <a:t>年</a:t>
            </a:r>
            <a:r>
              <a:rPr lang="en-US" altLang="ja-JP" sz="1050" dirty="0"/>
              <a:t>PM</a:t>
            </a:r>
            <a:r>
              <a:rPr lang="ja-JP" altLang="en-US" sz="1050" dirty="0"/>
              <a:t>大会メッセージ：</a:t>
            </a:r>
            <a:r>
              <a:rPr lang="en-US" altLang="ja-JP" sz="1050" dirty="0"/>
              <a:t> </a:t>
            </a:r>
            <a:r>
              <a:rPr lang="ja-JP" altLang="en-US" sz="1050" dirty="0"/>
              <a:t> </a:t>
            </a:r>
            <a:endParaRPr lang="en-US" altLang="ja-JP" sz="1050" dirty="0"/>
          </a:p>
          <a:p>
            <a:pPr marL="0" indent="0" algn="just">
              <a:spcAft>
                <a:spcPts val="0"/>
              </a:spcAft>
              <a:buNone/>
            </a:pPr>
            <a:r>
              <a:rPr lang="ja-JP" altLang="ja-JP" sz="1050" kern="100" dirty="0">
                <a:latin typeface="Century" panose="02040604050505020304" pitchFamily="18" charset="0"/>
                <a:ea typeface="ＭＳ 明朝" panose="02020609040205080304" pitchFamily="17" charset="-128"/>
                <a:cs typeface="Times New Roman" panose="02020603050405020304" pitchFamily="18" charset="0"/>
              </a:rPr>
              <a:t>南米から多くの参加を得た</a:t>
            </a:r>
            <a:r>
              <a:rPr lang="en-US" altLang="ja-JP" sz="1050" u="sng" kern="100" dirty="0" err="1">
                <a:solidFill>
                  <a:srgbClr val="0563C1"/>
                </a:solidFill>
                <a:latin typeface="ＭＳ 明朝" panose="02020609040205080304" pitchFamily="17" charset="-128"/>
                <a:ea typeface="ＭＳ 明朝" panose="02020609040205080304" pitchFamily="17" charset="-128"/>
                <a:cs typeface="Times New Roman" panose="02020603050405020304" pitchFamily="18" charset="0"/>
                <a:hlinkClick r:id="rId3">
                  <a:extLst>
                    <a:ext uri="{A12FA001-AC4F-418D-AE19-62706E023703}">
                      <ahyp:hlinkClr xmlns:ahyp="http://schemas.microsoft.com/office/drawing/2018/hyperlinkcolor" val="tx"/>
                    </a:ext>
                  </a:extLst>
                </a:hlinkClick>
              </a:rPr>
              <a:t>ボリビアでの前回会合</a:t>
            </a:r>
            <a:r>
              <a:rPr lang="ja-JP" altLang="ja-JP" sz="1050" kern="100" dirty="0">
                <a:latin typeface="Century" panose="02040604050505020304" pitchFamily="18" charset="0"/>
                <a:ea typeface="ＭＳ 明朝" panose="02020609040205080304" pitchFamily="17" charset="-128"/>
                <a:cs typeface="Times New Roman" panose="02020603050405020304" pitchFamily="18" charset="0"/>
              </a:rPr>
              <a:t>で私達は、</a:t>
            </a:r>
            <a:r>
              <a:rPr lang="en-US" altLang="ja-JP" sz="1050" kern="100" dirty="0">
                <a:latin typeface="Century" panose="02040604050505020304" pitchFamily="18" charset="0"/>
                <a:ea typeface="ＭＳ 明朝" panose="02020609040205080304" pitchFamily="17" charset="-128"/>
                <a:cs typeface="Times New Roman" panose="02020603050405020304" pitchFamily="18" charset="0"/>
              </a:rPr>
              <a:t>change</a:t>
            </a:r>
            <a:r>
              <a:rPr lang="ja-JP" altLang="ja-JP" sz="1050" kern="100" dirty="0">
                <a:latin typeface="Century" panose="02040604050505020304" pitchFamily="18" charset="0"/>
                <a:ea typeface="ＭＳ 明朝" panose="02020609040205080304" pitchFamily="17" charset="-128"/>
                <a:cs typeface="Times New Roman" panose="02020603050405020304" pitchFamily="18" charset="0"/>
              </a:rPr>
              <a:t>、特に社会構造の</a:t>
            </a:r>
            <a:r>
              <a:rPr lang="en-US" altLang="ja-JP" sz="1050" kern="100" dirty="0">
                <a:latin typeface="Century" panose="02040604050505020304" pitchFamily="18" charset="0"/>
                <a:ea typeface="ＭＳ 明朝" panose="02020609040205080304" pitchFamily="17" charset="-128"/>
                <a:cs typeface="Times New Roman" panose="02020603050405020304" pitchFamily="18" charset="0"/>
              </a:rPr>
              <a:t>change</a:t>
            </a:r>
            <a:r>
              <a:rPr lang="ja-JP" altLang="ja-JP" sz="1050" kern="100" dirty="0">
                <a:latin typeface="Century" panose="02040604050505020304" pitchFamily="18" charset="0"/>
                <a:ea typeface="ＭＳ 明朝" panose="02020609040205080304" pitchFamily="17" charset="-128"/>
                <a:cs typeface="Times New Roman" panose="02020603050405020304" pitchFamily="18" charset="0"/>
              </a:rPr>
              <a:t>が文化的生活普及の鍵となっていることを話し合いました。皆さんの</a:t>
            </a:r>
            <a:r>
              <a:rPr lang="en-US" altLang="ja-JP" sz="1050" kern="100" dirty="0">
                <a:latin typeface="Century" panose="02040604050505020304" pitchFamily="18" charset="0"/>
                <a:ea typeface="ＭＳ 明朝" panose="02020609040205080304" pitchFamily="17" charset="-128"/>
                <a:cs typeface="Times New Roman" panose="02020603050405020304" pitchFamily="18" charset="0"/>
              </a:rPr>
              <a:t>popular movements</a:t>
            </a:r>
            <a:r>
              <a:rPr lang="ja-JP" altLang="ja-JP" sz="1050" kern="100" dirty="0">
                <a:latin typeface="Century" panose="02040604050505020304" pitchFamily="18" charset="0"/>
                <a:ea typeface="ＭＳ 明朝" panose="02020609040205080304" pitchFamily="17" charset="-128"/>
                <a:cs typeface="Times New Roman" panose="02020603050405020304" pitchFamily="18" charset="0"/>
              </a:rPr>
              <a:t>が</a:t>
            </a:r>
            <a:r>
              <a:rPr lang="en-US" altLang="ja-JP" sz="1050" kern="100" dirty="0">
                <a:latin typeface="Century" panose="02040604050505020304" pitchFamily="18" charset="0"/>
                <a:ea typeface="ＭＳ 明朝" panose="02020609040205080304" pitchFamily="17" charset="-128"/>
                <a:cs typeface="Times New Roman" panose="02020603050405020304" pitchFamily="18" charset="0"/>
              </a:rPr>
              <a:t>change</a:t>
            </a:r>
            <a:r>
              <a:rPr lang="ja-JP" altLang="ja-JP" sz="1050" kern="100" dirty="0">
                <a:latin typeface="Century" panose="02040604050505020304" pitchFamily="18" charset="0"/>
                <a:ea typeface="ＭＳ 明朝" panose="02020609040205080304" pitchFamily="17" charset="-128"/>
                <a:cs typeface="Times New Roman" panose="02020603050405020304" pitchFamily="18" charset="0"/>
              </a:rPr>
              <a:t>の種蒔く人となって、大小様々な幾つもの</a:t>
            </a:r>
            <a:r>
              <a:rPr lang="en-US" altLang="ja-JP" sz="1050" kern="100" dirty="0">
                <a:latin typeface="Century" panose="02040604050505020304" pitchFamily="18" charset="0"/>
                <a:ea typeface="ＭＳ 明朝" panose="02020609040205080304" pitchFamily="17" charset="-128"/>
                <a:cs typeface="Times New Roman" panose="02020603050405020304" pitchFamily="18" charset="0"/>
              </a:rPr>
              <a:t>actions</a:t>
            </a:r>
            <a:r>
              <a:rPr lang="ja-JP" altLang="ja-JP" sz="1050" kern="100" dirty="0">
                <a:latin typeface="Century" panose="02040604050505020304" pitchFamily="18" charset="0"/>
                <a:ea typeface="ＭＳ 明朝" panose="02020609040205080304" pitchFamily="17" charset="-128"/>
                <a:cs typeface="Times New Roman" panose="02020603050405020304" pitchFamily="18" charset="0"/>
              </a:rPr>
              <a:t>から成るその過程をどの様に進めていくのか、話し合いました。それは一編の詩の中の言葉達のように、相互につむぎ合って新しいものをつくり出します。だから私は皆さんを</a:t>
            </a:r>
            <a:r>
              <a:rPr lang="en-US" altLang="ja-JP" sz="1050" kern="100" dirty="0">
                <a:latin typeface="Century" panose="02040604050505020304" pitchFamily="18" charset="0"/>
                <a:ea typeface="ＭＳ 明朝" panose="02020609040205080304" pitchFamily="17" charset="-128"/>
                <a:cs typeface="Times New Roman" panose="02020603050405020304" pitchFamily="18" charset="0"/>
              </a:rPr>
              <a:t>”social poets”</a:t>
            </a:r>
            <a:r>
              <a:rPr lang="ja-JP" altLang="ja-JP" sz="1050" kern="100" dirty="0">
                <a:latin typeface="Century" panose="02040604050505020304" pitchFamily="18" charset="0"/>
                <a:ea typeface="ＭＳ 明朝" panose="02020609040205080304" pitchFamily="17" charset="-128"/>
                <a:cs typeface="Times New Roman" panose="02020603050405020304" pitchFamily="18" charset="0"/>
              </a:rPr>
              <a:t>と呼びたいと前回会合で申し上げました。無関心の</a:t>
            </a:r>
            <a:r>
              <a:rPr lang="en-US" altLang="ja-JP" sz="1050" kern="100" dirty="0">
                <a:latin typeface="Century" panose="02040604050505020304" pitchFamily="18" charset="0"/>
                <a:ea typeface="ＭＳ 明朝" panose="02020609040205080304" pitchFamily="17" charset="-128"/>
                <a:cs typeface="Times New Roman" panose="02020603050405020304" pitchFamily="18" charset="0"/>
              </a:rPr>
              <a:t>globalization</a:t>
            </a:r>
            <a:r>
              <a:rPr lang="ja-JP" altLang="ja-JP" sz="1050" kern="100" dirty="0">
                <a:latin typeface="Century" panose="02040604050505020304" pitchFamily="18" charset="0"/>
                <a:ea typeface="ＭＳ 明朝" panose="02020609040205080304" pitchFamily="17" charset="-128"/>
                <a:cs typeface="Times New Roman" panose="02020603050405020304" pitchFamily="18" charset="0"/>
              </a:rPr>
              <a:t>に対して</a:t>
            </a:r>
            <a:r>
              <a:rPr lang="en-US" altLang="ja-JP" sz="105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a humane alternative</a:t>
            </a:r>
            <a:r>
              <a:rPr lang="ja-JP" altLang="ja-JP" sz="1050" kern="100" dirty="0">
                <a:latin typeface="Century" panose="02040604050505020304" pitchFamily="18" charset="0"/>
                <a:ea typeface="ＭＳ 明朝" panose="02020609040205080304" pitchFamily="17" charset="-128"/>
                <a:cs typeface="Times New Roman" panose="02020603050405020304" pitchFamily="18" charset="0"/>
              </a:rPr>
              <a:t>（訳補遺、人道的</a:t>
            </a:r>
            <a:r>
              <a:rPr lang="ja-JP" altLang="en-US" sz="1050" kern="100" dirty="0">
                <a:latin typeface="Century" panose="02040604050505020304" pitchFamily="18" charset="0"/>
                <a:ea typeface="ＭＳ 明朝" panose="02020609040205080304" pitchFamily="17" charset="-128"/>
                <a:cs typeface="Times New Roman" panose="02020603050405020304" pitchFamily="18" charset="0"/>
              </a:rPr>
              <a:t>代替策</a:t>
            </a:r>
            <a:r>
              <a:rPr lang="ja-JP" altLang="ja-JP" sz="1050" kern="100" dirty="0">
                <a:latin typeface="Century" panose="02040604050505020304" pitchFamily="18" charset="0"/>
                <a:ea typeface="ＭＳ 明朝" panose="02020609040205080304" pitchFamily="17" charset="-128"/>
                <a:cs typeface="Times New Roman" panose="02020603050405020304" pitchFamily="18" charset="0"/>
              </a:rPr>
              <a:t>：国境を跨いだ難民保護など）の構築へと向かうのに必要な三つの</a:t>
            </a:r>
            <a:r>
              <a:rPr lang="en-US" altLang="ja-JP" sz="1050" kern="100" dirty="0">
                <a:latin typeface="Century" panose="02040604050505020304" pitchFamily="18" charset="0"/>
                <a:ea typeface="ＭＳ 明朝" panose="02020609040205080304" pitchFamily="17" charset="-128"/>
                <a:cs typeface="Times New Roman" panose="02020603050405020304" pitchFamily="18" charset="0"/>
              </a:rPr>
              <a:t>tasks</a:t>
            </a:r>
            <a:r>
              <a:rPr lang="ja-JP" altLang="ja-JP" sz="1050" kern="100" dirty="0">
                <a:latin typeface="Century" panose="02040604050505020304" pitchFamily="18" charset="0"/>
                <a:ea typeface="ＭＳ 明朝" panose="02020609040205080304" pitchFamily="17" charset="-128"/>
                <a:cs typeface="Times New Roman" panose="02020603050405020304" pitchFamily="18" charset="0"/>
              </a:rPr>
              <a:t>も前回リストアップしました。即ち、</a:t>
            </a:r>
            <a:r>
              <a:rPr lang="en-US" altLang="ja-JP" sz="1050" kern="100" dirty="0">
                <a:latin typeface="Century" panose="02040604050505020304" pitchFamily="18" charset="0"/>
                <a:ea typeface="ＭＳ 明朝" panose="02020609040205080304" pitchFamily="17" charset="-128"/>
                <a:cs typeface="Times New Roman" panose="02020603050405020304" pitchFamily="18" charset="0"/>
              </a:rPr>
              <a:t>(1) </a:t>
            </a:r>
            <a:r>
              <a:rPr lang="ja-JP" altLang="ja-JP" sz="1050" kern="100" dirty="0">
                <a:latin typeface="Century" panose="02040604050505020304" pitchFamily="18" charset="0"/>
                <a:ea typeface="ＭＳ 明朝" panose="02020609040205080304" pitchFamily="17" charset="-128"/>
                <a:cs typeface="Times New Roman" panose="02020603050405020304" pitchFamily="18" charset="0"/>
              </a:rPr>
              <a:t>経済が</a:t>
            </a:r>
            <a:r>
              <a:rPr lang="en-US" altLang="ja-JP" sz="1050" kern="100" dirty="0">
                <a:latin typeface="Century" panose="02040604050505020304" pitchFamily="18" charset="0"/>
                <a:ea typeface="ＭＳ 明朝" panose="02020609040205080304" pitchFamily="17" charset="-128"/>
                <a:cs typeface="Times New Roman" panose="02020603050405020304" pitchFamily="18" charset="0"/>
              </a:rPr>
              <a:t>peoples</a:t>
            </a:r>
            <a:r>
              <a:rPr lang="ja-JP" altLang="ja-JP" sz="1050" kern="100" dirty="0">
                <a:latin typeface="Century" panose="02040604050505020304" pitchFamily="18" charset="0"/>
                <a:ea typeface="ＭＳ 明朝" panose="02020609040205080304" pitchFamily="17" charset="-128"/>
                <a:cs typeface="Times New Roman" panose="02020603050405020304" pitchFamily="18" charset="0"/>
              </a:rPr>
              <a:t>に奉仕するようにする、</a:t>
            </a:r>
            <a:r>
              <a:rPr lang="en-US" altLang="ja-JP" sz="1050" kern="100" dirty="0">
                <a:latin typeface="Century" panose="02040604050505020304" pitchFamily="18" charset="0"/>
                <a:ea typeface="ＭＳ 明朝" panose="02020609040205080304" pitchFamily="17" charset="-128"/>
                <a:cs typeface="Times New Roman" panose="02020603050405020304" pitchFamily="18" charset="0"/>
              </a:rPr>
              <a:t>(2) peace and justice</a:t>
            </a:r>
            <a:r>
              <a:rPr lang="ja-JP" altLang="ja-JP" sz="1050" kern="100" dirty="0">
                <a:latin typeface="Century" panose="02040604050505020304" pitchFamily="18" charset="0"/>
                <a:ea typeface="ＭＳ 明朝" panose="02020609040205080304" pitchFamily="17" charset="-128"/>
                <a:cs typeface="Times New Roman" panose="02020603050405020304" pitchFamily="18" charset="0"/>
              </a:rPr>
              <a:t>の為に</a:t>
            </a:r>
            <a:r>
              <a:rPr lang="en-US" altLang="ja-JP" sz="1050" kern="100" dirty="0">
                <a:latin typeface="Century" panose="02040604050505020304" pitchFamily="18" charset="0"/>
                <a:ea typeface="ＭＳ 明朝" panose="02020609040205080304" pitchFamily="17" charset="-128"/>
                <a:cs typeface="Times New Roman" panose="02020603050405020304" pitchFamily="18" charset="0"/>
              </a:rPr>
              <a:t>work</a:t>
            </a:r>
            <a:r>
              <a:rPr lang="ja-JP" altLang="ja-JP" sz="1050" kern="100" dirty="0">
                <a:latin typeface="Century" panose="02040604050505020304" pitchFamily="18" charset="0"/>
                <a:ea typeface="ＭＳ 明朝" panose="02020609040205080304" pitchFamily="17" charset="-128"/>
                <a:cs typeface="Times New Roman" panose="02020603050405020304" pitchFamily="18" charset="0"/>
              </a:rPr>
              <a:t>する、</a:t>
            </a:r>
            <a:r>
              <a:rPr lang="en-US" altLang="ja-JP" sz="1050" kern="100" dirty="0">
                <a:latin typeface="Century" panose="02040604050505020304" pitchFamily="18" charset="0"/>
                <a:ea typeface="ＭＳ 明朝" panose="02020609040205080304" pitchFamily="17" charset="-128"/>
                <a:cs typeface="Times New Roman" panose="02020603050405020304" pitchFamily="18" charset="0"/>
              </a:rPr>
              <a:t>(3) </a:t>
            </a:r>
            <a:r>
              <a:rPr lang="ja-JP" altLang="ja-JP" sz="1050" kern="100" dirty="0">
                <a:latin typeface="Century" panose="02040604050505020304" pitchFamily="18" charset="0"/>
                <a:ea typeface="ＭＳ 明朝" panose="02020609040205080304" pitchFamily="17" charset="-128"/>
                <a:cs typeface="Times New Roman" panose="02020603050405020304" pitchFamily="18" charset="0"/>
              </a:rPr>
              <a:t>母なる地球を守る、の三つの</a:t>
            </a:r>
            <a:r>
              <a:rPr lang="en-US" altLang="ja-JP" sz="1050" kern="100" dirty="0">
                <a:latin typeface="Century" panose="02040604050505020304" pitchFamily="18" charset="0"/>
                <a:ea typeface="ＭＳ 明朝" panose="02020609040205080304" pitchFamily="17" charset="-128"/>
                <a:cs typeface="Times New Roman" panose="02020603050405020304" pitchFamily="18" charset="0"/>
              </a:rPr>
              <a:t>tasks</a:t>
            </a:r>
            <a:r>
              <a:rPr lang="ja-JP" altLang="ja-JP" sz="1050" kern="100" dirty="0">
                <a:latin typeface="Century" panose="02040604050505020304" pitchFamily="18" charset="0"/>
                <a:ea typeface="ＭＳ 明朝" panose="02020609040205080304" pitchFamily="17" charset="-128"/>
                <a:cs typeface="Times New Roman" panose="02020603050405020304" pitchFamily="18" charset="0"/>
              </a:rPr>
              <a:t>です。</a:t>
            </a:r>
          </a:p>
          <a:p>
            <a:pPr marL="0" indent="0" algn="just">
              <a:lnSpc>
                <a:spcPct val="120000"/>
              </a:lnSpc>
              <a:buNone/>
            </a:pPr>
            <a:endParaRPr kumimoji="1" lang="ja-JP" altLang="en-US" sz="1050" dirty="0">
              <a:solidFill>
                <a:srgbClr val="FF0000"/>
              </a:solidFill>
            </a:endParaRPr>
          </a:p>
        </p:txBody>
      </p:sp>
      <p:sp>
        <p:nvSpPr>
          <p:cNvPr id="5" name="スライド番号プレースホルダー 4">
            <a:extLst>
              <a:ext uri="{FF2B5EF4-FFF2-40B4-BE49-F238E27FC236}">
                <a16:creationId xmlns:a16="http://schemas.microsoft.com/office/drawing/2014/main" id="{928B7840-0890-48F7-A226-06B9CE2B9314}"/>
              </a:ext>
            </a:extLst>
          </p:cNvPr>
          <p:cNvSpPr>
            <a:spLocks noGrp="1"/>
          </p:cNvSpPr>
          <p:nvPr>
            <p:ph type="sldNum" sz="quarter" idx="12"/>
          </p:nvPr>
        </p:nvSpPr>
        <p:spPr>
          <a:xfrm>
            <a:off x="7150768" y="6577012"/>
            <a:ext cx="2057400" cy="365125"/>
          </a:xfrm>
        </p:spPr>
        <p:txBody>
          <a:bodyPr/>
          <a:lstStyle/>
          <a:p>
            <a:fld id="{0964516F-A834-419C-8A77-8FB5B980A6CF}" type="slidenum">
              <a:rPr kumimoji="1" lang="ja-JP" altLang="en-US" sz="2000" smtClean="0"/>
              <a:t>16</a:t>
            </a:fld>
            <a:endParaRPr kumimoji="1" lang="ja-JP" altLang="en-US" sz="2000" dirty="0"/>
          </a:p>
        </p:txBody>
      </p:sp>
    </p:spTree>
    <p:extLst>
      <p:ext uri="{BB962C8B-B14F-4D97-AF65-F5344CB8AC3E}">
        <p14:creationId xmlns:p14="http://schemas.microsoft.com/office/powerpoint/2010/main" val="373008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28AB38-7678-45B9-8257-4861AB3229C9}"/>
              </a:ext>
            </a:extLst>
          </p:cNvPr>
          <p:cNvSpPr>
            <a:spLocks noGrp="1"/>
          </p:cNvSpPr>
          <p:nvPr>
            <p:ph type="title"/>
          </p:nvPr>
        </p:nvSpPr>
        <p:spPr>
          <a:xfrm>
            <a:off x="1820174" y="97973"/>
            <a:ext cx="7323826" cy="742464"/>
          </a:xfrm>
        </p:spPr>
        <p:txBody>
          <a:bodyPr>
            <a:normAutofit fontScale="90000"/>
          </a:bodyPr>
          <a:lstStyle/>
          <a:p>
            <a:r>
              <a:rPr lang="en-US" altLang="ja-JP" sz="3100" dirty="0">
                <a:solidFill>
                  <a:prstClr val="black"/>
                </a:solidFill>
              </a:rPr>
              <a:t>not concerned simply with paying their taxes, but </a:t>
            </a:r>
            <a:br>
              <a:rPr lang="en-US" altLang="ja-JP" sz="3100" dirty="0">
                <a:solidFill>
                  <a:prstClr val="black"/>
                </a:solidFill>
              </a:rPr>
            </a:br>
            <a:r>
              <a:rPr lang="en-US" altLang="ja-JP" sz="3100" dirty="0">
                <a:solidFill>
                  <a:prstClr val="black"/>
                </a:solidFill>
              </a:rPr>
              <a:t>in their own quiet way sustain the life of society</a:t>
            </a:r>
            <a:br>
              <a:rPr lang="en-US" altLang="ja-JP" dirty="0">
                <a:solidFill>
                  <a:prstClr val="black"/>
                </a:solidFill>
              </a:rPr>
            </a:br>
            <a:endParaRPr kumimoji="1" lang="ja-JP" altLang="en-US" sz="1800" dirty="0"/>
          </a:p>
        </p:txBody>
      </p:sp>
      <p:sp>
        <p:nvSpPr>
          <p:cNvPr id="5" name="スライド番号プレースホルダー 4">
            <a:extLst>
              <a:ext uri="{FF2B5EF4-FFF2-40B4-BE49-F238E27FC236}">
                <a16:creationId xmlns:a16="http://schemas.microsoft.com/office/drawing/2014/main" id="{928B7840-0890-48F7-A226-06B9CE2B9314}"/>
              </a:ext>
            </a:extLst>
          </p:cNvPr>
          <p:cNvSpPr>
            <a:spLocks noGrp="1"/>
          </p:cNvSpPr>
          <p:nvPr>
            <p:ph type="sldNum" sz="quarter" idx="12"/>
          </p:nvPr>
        </p:nvSpPr>
        <p:spPr>
          <a:xfrm>
            <a:off x="7132573" y="6577012"/>
            <a:ext cx="2057400" cy="365125"/>
          </a:xfrm>
        </p:spPr>
        <p:txBody>
          <a:bodyPr/>
          <a:lstStyle/>
          <a:p>
            <a:fld id="{0964516F-A834-419C-8A77-8FB5B980A6CF}" type="slidenum">
              <a:rPr kumimoji="1" lang="ja-JP" altLang="en-US" sz="2000" smtClean="0"/>
              <a:t>17</a:t>
            </a:fld>
            <a:endParaRPr kumimoji="1" lang="ja-JP" altLang="en-US" sz="2000" dirty="0"/>
          </a:p>
        </p:txBody>
      </p:sp>
      <p:sp>
        <p:nvSpPr>
          <p:cNvPr id="6" name="テキスト ボックス 5">
            <a:extLst>
              <a:ext uri="{FF2B5EF4-FFF2-40B4-BE49-F238E27FC236}">
                <a16:creationId xmlns:a16="http://schemas.microsoft.com/office/drawing/2014/main" id="{81286714-73B3-4C8E-9D00-67486EE80D33}"/>
              </a:ext>
            </a:extLst>
          </p:cNvPr>
          <p:cNvSpPr txBox="1"/>
          <p:nvPr/>
        </p:nvSpPr>
        <p:spPr>
          <a:xfrm>
            <a:off x="2275021" y="6071295"/>
            <a:ext cx="4443845" cy="338554"/>
          </a:xfrm>
          <a:prstGeom prst="rect">
            <a:avLst/>
          </a:prstGeom>
          <a:noFill/>
        </p:spPr>
        <p:txBody>
          <a:bodyPr wrap="none" rtlCol="0">
            <a:spAutoFit/>
          </a:bodyPr>
          <a:lstStyle/>
          <a:p>
            <a:r>
              <a:rPr lang="en-US" altLang="ja-JP" sz="1600" dirty="0">
                <a:solidFill>
                  <a:prstClr val="black"/>
                </a:solidFill>
                <a:latin typeface="Calibri Light" panose="020F0302020204030204"/>
                <a:cs typeface="+mj-cs"/>
                <a:hlinkClick r:id="rId3"/>
              </a:rPr>
              <a:t>2015</a:t>
            </a:r>
            <a:r>
              <a:rPr lang="ja-JP" altLang="en-US" sz="1600" dirty="0">
                <a:solidFill>
                  <a:prstClr val="black"/>
                </a:solidFill>
                <a:latin typeface="Calibri Light" panose="020F0302020204030204"/>
                <a:cs typeface="+mj-cs"/>
                <a:hlinkClick r:id="rId3"/>
              </a:rPr>
              <a:t>年</a:t>
            </a:r>
            <a:r>
              <a:rPr lang="en-US" altLang="ja-JP" sz="1600" dirty="0">
                <a:solidFill>
                  <a:prstClr val="black"/>
                </a:solidFill>
                <a:latin typeface="Calibri Light" panose="020F0302020204030204"/>
                <a:cs typeface="+mj-cs"/>
                <a:hlinkClick r:id="rId3"/>
              </a:rPr>
              <a:t>9</a:t>
            </a:r>
            <a:r>
              <a:rPr lang="ja-JP" altLang="en-US" sz="1600" dirty="0">
                <a:solidFill>
                  <a:prstClr val="black"/>
                </a:solidFill>
                <a:latin typeface="Calibri Light" panose="020F0302020204030204"/>
                <a:cs typeface="+mj-cs"/>
                <a:hlinkClick r:id="rId3"/>
              </a:rPr>
              <a:t>月　米国下院上院合同国会でのスピーチ</a:t>
            </a:r>
            <a:endParaRPr kumimoji="1" lang="ja-JP" altLang="en-US" dirty="0"/>
          </a:p>
        </p:txBody>
      </p:sp>
      <p:sp>
        <p:nvSpPr>
          <p:cNvPr id="7" name="テキスト ボックス 6">
            <a:extLst>
              <a:ext uri="{FF2B5EF4-FFF2-40B4-BE49-F238E27FC236}">
                <a16:creationId xmlns:a16="http://schemas.microsoft.com/office/drawing/2014/main" id="{774D4BBE-F654-483F-91F5-20871AE428DE}"/>
              </a:ext>
            </a:extLst>
          </p:cNvPr>
          <p:cNvSpPr txBox="1"/>
          <p:nvPr/>
        </p:nvSpPr>
        <p:spPr>
          <a:xfrm>
            <a:off x="0" y="97973"/>
            <a:ext cx="1869230" cy="584775"/>
          </a:xfrm>
          <a:prstGeom prst="rect">
            <a:avLst/>
          </a:prstGeom>
          <a:noFill/>
        </p:spPr>
        <p:txBody>
          <a:bodyPr wrap="none" rtlCol="0">
            <a:spAutoFit/>
          </a:bodyPr>
          <a:lstStyle/>
          <a:p>
            <a:r>
              <a:rPr lang="en-US" altLang="ja-JP" sz="3200" dirty="0"/>
              <a:t>bridge</a:t>
            </a:r>
            <a:r>
              <a:rPr lang="ja-JP" altLang="en-US" sz="3200" dirty="0"/>
              <a:t> </a:t>
            </a:r>
            <a:r>
              <a:rPr lang="en-US" altLang="ja-JP" sz="3200" dirty="0"/>
              <a:t>15:</a:t>
            </a:r>
            <a:endParaRPr kumimoji="1" lang="ja-JP" altLang="en-US" sz="3200" dirty="0"/>
          </a:p>
        </p:txBody>
      </p:sp>
      <p:sp>
        <p:nvSpPr>
          <p:cNvPr id="8" name="テキスト ボックス 7">
            <a:extLst>
              <a:ext uri="{FF2B5EF4-FFF2-40B4-BE49-F238E27FC236}">
                <a16:creationId xmlns:a16="http://schemas.microsoft.com/office/drawing/2014/main" id="{86193A4A-43C6-4A3F-AE46-1B9B93EA0662}"/>
              </a:ext>
            </a:extLst>
          </p:cNvPr>
          <p:cNvSpPr txBox="1"/>
          <p:nvPr/>
        </p:nvSpPr>
        <p:spPr>
          <a:xfrm>
            <a:off x="1687601" y="1228671"/>
            <a:ext cx="5657318" cy="1600438"/>
          </a:xfrm>
          <a:prstGeom prst="rect">
            <a:avLst/>
          </a:prstGeom>
          <a:noFill/>
        </p:spPr>
        <p:txBody>
          <a:bodyPr wrap="none" rtlCol="0">
            <a:spAutoFit/>
          </a:bodyPr>
          <a:lstStyle/>
          <a:p>
            <a:pPr algn="ctr"/>
            <a:r>
              <a:rPr kumimoji="1" lang="ja-JP" altLang="en-US" sz="1400" dirty="0"/>
              <a:t>彼ら</a:t>
            </a:r>
            <a:r>
              <a:rPr kumimoji="1" lang="en-US" altLang="ja-JP" sz="1400" dirty="0"/>
              <a:t>people</a:t>
            </a:r>
            <a:r>
              <a:rPr kumimoji="1" lang="ja-JP" altLang="en-US" sz="1400" dirty="0"/>
              <a:t>は、ただ単に税金を国家に収めることに関心を持つのでなく、</a:t>
            </a:r>
            <a:endParaRPr kumimoji="1" lang="en-US" altLang="ja-JP" sz="1400" dirty="0"/>
          </a:p>
          <a:p>
            <a:pPr algn="ctr"/>
            <a:r>
              <a:rPr kumimoji="1" lang="ja-JP" altLang="en-US" sz="1400" dirty="0"/>
              <a:t>政治の表舞台には取り上げられない自分たちのやり方で</a:t>
            </a:r>
            <a:endParaRPr kumimoji="1" lang="en-US" altLang="ja-JP" sz="1400" dirty="0"/>
          </a:p>
          <a:p>
            <a:pPr algn="ctr"/>
            <a:r>
              <a:rPr kumimoji="1" lang="ja-JP" altLang="en-US" sz="1400" dirty="0"/>
              <a:t>もくもくと社会の存続を支え続けています。</a:t>
            </a:r>
            <a:endParaRPr kumimoji="1" lang="en-US" altLang="ja-JP" sz="1400" dirty="0"/>
          </a:p>
          <a:p>
            <a:pPr algn="ctr"/>
            <a:r>
              <a:rPr kumimoji="1" lang="ja-JP" altLang="en-US" sz="1400" dirty="0"/>
              <a:t>⇓</a:t>
            </a:r>
            <a:endParaRPr kumimoji="1" lang="en-US" altLang="ja-JP" sz="1400" dirty="0"/>
          </a:p>
          <a:p>
            <a:pPr algn="ctr"/>
            <a:r>
              <a:rPr lang="ja-JP" altLang="en-US" sz="1400" dirty="0"/>
              <a:t>社会の維持・発展を、国家に税金を払って託すだけでなく、</a:t>
            </a:r>
            <a:r>
              <a:rPr lang="en-US" altLang="ja-JP" sz="1400" dirty="0"/>
              <a:t>people</a:t>
            </a:r>
            <a:r>
              <a:rPr lang="ja-JP" altLang="en-US" sz="1400" dirty="0"/>
              <a:t>自らも、</a:t>
            </a:r>
            <a:endParaRPr lang="en-US" altLang="ja-JP" sz="1400" dirty="0"/>
          </a:p>
          <a:p>
            <a:pPr algn="ctr"/>
            <a:r>
              <a:rPr lang="ja-JP" altLang="en-US" sz="1400" dirty="0"/>
              <a:t>その声は小さく政治の場には届かないかもしれませんが、</a:t>
            </a:r>
            <a:endParaRPr lang="en-US" altLang="ja-JP" sz="1400" dirty="0"/>
          </a:p>
          <a:p>
            <a:pPr algn="ctr"/>
            <a:r>
              <a:rPr lang="ja-JP" altLang="en-US" sz="1400" dirty="0"/>
              <a:t>自分たちのやり方で行っています。</a:t>
            </a:r>
            <a:endParaRPr kumimoji="1" lang="ja-JP" altLang="en-US" sz="1400" dirty="0"/>
          </a:p>
        </p:txBody>
      </p:sp>
      <p:pic>
        <p:nvPicPr>
          <p:cNvPr id="10" name="図 9">
            <a:hlinkClick r:id="rId3"/>
            <a:extLst>
              <a:ext uri="{FF2B5EF4-FFF2-40B4-BE49-F238E27FC236}">
                <a16:creationId xmlns:a16="http://schemas.microsoft.com/office/drawing/2014/main" id="{0B33B029-71E0-4433-A0B8-0653C29A3ED0}"/>
              </a:ext>
            </a:extLst>
          </p:cNvPr>
          <p:cNvPicPr>
            <a:picLocks noChangeAspect="1"/>
          </p:cNvPicPr>
          <p:nvPr/>
        </p:nvPicPr>
        <p:blipFill>
          <a:blip r:embed="rId4"/>
          <a:stretch>
            <a:fillRect/>
          </a:stretch>
        </p:blipFill>
        <p:spPr>
          <a:xfrm>
            <a:off x="1648969" y="2829109"/>
            <a:ext cx="5695950" cy="3228975"/>
          </a:xfrm>
          <a:prstGeom prst="rect">
            <a:avLst/>
          </a:prstGeom>
        </p:spPr>
      </p:pic>
      <p:sp>
        <p:nvSpPr>
          <p:cNvPr id="11" name="テキスト ボックス 10">
            <a:extLst>
              <a:ext uri="{FF2B5EF4-FFF2-40B4-BE49-F238E27FC236}">
                <a16:creationId xmlns:a16="http://schemas.microsoft.com/office/drawing/2014/main" id="{B495404A-1522-4A26-ACDB-277E2E704366}"/>
              </a:ext>
            </a:extLst>
          </p:cNvPr>
          <p:cNvSpPr txBox="1"/>
          <p:nvPr/>
        </p:nvSpPr>
        <p:spPr>
          <a:xfrm>
            <a:off x="99391" y="643896"/>
            <a:ext cx="9044609" cy="523220"/>
          </a:xfrm>
          <a:prstGeom prst="rect">
            <a:avLst/>
          </a:prstGeom>
          <a:noFill/>
        </p:spPr>
        <p:txBody>
          <a:bodyPr wrap="square" rtlCol="0">
            <a:spAutoFit/>
          </a:bodyPr>
          <a:lstStyle/>
          <a:p>
            <a:r>
              <a:rPr kumimoji="1" lang="ja-JP" altLang="en-US" sz="1200" dirty="0"/>
              <a:t>この概念の呼び名は未だ無い。造語すれば</a:t>
            </a:r>
            <a:r>
              <a:rPr kumimoji="1" lang="en-US" altLang="ja-JP" sz="2800" dirty="0">
                <a:solidFill>
                  <a:srgbClr val="FF0000"/>
                </a:solidFill>
              </a:rPr>
              <a:t>popular tax autonomy</a:t>
            </a:r>
            <a:r>
              <a:rPr kumimoji="1" lang="ja-JP" altLang="en-US" dirty="0"/>
              <a:t>（</a:t>
            </a:r>
            <a:r>
              <a:rPr kumimoji="1" lang="en-US" altLang="ja-JP" dirty="0"/>
              <a:t>people</a:t>
            </a:r>
            <a:r>
              <a:rPr kumimoji="1" lang="ja-JP" altLang="en-US" dirty="0"/>
              <a:t>の課税自主権）</a:t>
            </a:r>
            <a:r>
              <a:rPr kumimoji="1" lang="ja-JP" altLang="en-US" sz="1200" dirty="0"/>
              <a:t>が適当か。</a:t>
            </a:r>
          </a:p>
        </p:txBody>
      </p:sp>
      <p:sp>
        <p:nvSpPr>
          <p:cNvPr id="12" name="テキスト ボックス 11">
            <a:extLst>
              <a:ext uri="{FF2B5EF4-FFF2-40B4-BE49-F238E27FC236}">
                <a16:creationId xmlns:a16="http://schemas.microsoft.com/office/drawing/2014/main" id="{C9DD33CB-30F7-43F2-9B7D-F7843A326C9C}"/>
              </a:ext>
            </a:extLst>
          </p:cNvPr>
          <p:cNvSpPr txBox="1"/>
          <p:nvPr/>
        </p:nvSpPr>
        <p:spPr>
          <a:xfrm>
            <a:off x="99391" y="6340561"/>
            <a:ext cx="8982010" cy="307777"/>
          </a:xfrm>
          <a:prstGeom prst="rect">
            <a:avLst/>
          </a:prstGeom>
          <a:noFill/>
        </p:spPr>
        <p:txBody>
          <a:bodyPr wrap="square" rtlCol="0">
            <a:spAutoFit/>
          </a:bodyPr>
          <a:lstStyle/>
          <a:p>
            <a:r>
              <a:rPr kumimoji="1" lang="ja-JP" altLang="en-US" sz="1400" dirty="0"/>
              <a:t>この概念（</a:t>
            </a:r>
            <a:r>
              <a:rPr kumimoji="1" lang="en-US" altLang="ja-JP" sz="1400" dirty="0">
                <a:solidFill>
                  <a:srgbClr val="FF0000"/>
                </a:solidFill>
              </a:rPr>
              <a:t>popular tax autonomy</a:t>
            </a:r>
            <a:r>
              <a:rPr kumimoji="1" lang="ja-JP" altLang="en-US" sz="1400" dirty="0"/>
              <a:t>）を教皇が紹介した直後、期せずして議場に拍手が起こります。</a:t>
            </a:r>
            <a:r>
              <a:rPr kumimoji="1" lang="ja-JP" altLang="en-US" sz="1400" dirty="0">
                <a:hlinkClick r:id="rId3"/>
              </a:rPr>
              <a:t>クリック</a:t>
            </a:r>
            <a:r>
              <a:rPr kumimoji="1" lang="ja-JP" altLang="en-US" sz="1400" dirty="0"/>
              <a:t>してご覧下さい。</a:t>
            </a:r>
          </a:p>
        </p:txBody>
      </p:sp>
    </p:spTree>
    <p:extLst>
      <p:ext uri="{BB962C8B-B14F-4D97-AF65-F5344CB8AC3E}">
        <p14:creationId xmlns:p14="http://schemas.microsoft.com/office/powerpoint/2010/main" val="3976501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43890" y="116347"/>
            <a:ext cx="7886700" cy="805673"/>
          </a:xfrm>
        </p:spPr>
        <p:txBody>
          <a:bodyPr>
            <a:noAutofit/>
          </a:bodyPr>
          <a:lstStyle/>
          <a:p>
            <a:pPr algn="ctr"/>
            <a:r>
              <a:rPr lang="en-US" altLang="ja-JP" sz="5400" b="1" dirty="0">
                <a:solidFill>
                  <a:srgbClr val="FF00FF"/>
                </a:solidFill>
              </a:rPr>
              <a:t>bridges</a:t>
            </a:r>
            <a:r>
              <a:rPr lang="en-US" altLang="ja-JP" sz="5400" dirty="0"/>
              <a:t> </a:t>
            </a:r>
            <a:r>
              <a:rPr lang="en-US" altLang="ja-JP" sz="2400" dirty="0"/>
              <a:t>between </a:t>
            </a:r>
            <a:r>
              <a:rPr lang="en-US" altLang="ja-JP" sz="2400" b="1" dirty="0">
                <a:solidFill>
                  <a:schemeClr val="accent6">
                    <a:lumMod val="75000"/>
                  </a:schemeClr>
                </a:solidFill>
              </a:rPr>
              <a:t>peoples</a:t>
            </a:r>
            <a:r>
              <a:rPr lang="en-US" altLang="ja-JP" sz="2400" dirty="0"/>
              <a:t> and </a:t>
            </a:r>
            <a:r>
              <a:rPr lang="en-US" altLang="ja-JP" sz="2400" b="1" dirty="0">
                <a:solidFill>
                  <a:schemeClr val="accent1">
                    <a:lumMod val="75000"/>
                  </a:schemeClr>
                </a:solidFill>
              </a:rPr>
              <a:t>individuals</a:t>
            </a:r>
            <a:endParaRPr kumimoji="1" lang="ja-JP" altLang="en-US" sz="2400" b="1" dirty="0">
              <a:solidFill>
                <a:schemeClr val="accent1">
                  <a:lumMod val="75000"/>
                </a:schemeClr>
              </a:solidFill>
            </a:endParaRPr>
          </a:p>
        </p:txBody>
      </p:sp>
      <p:graphicFrame>
        <p:nvGraphicFramePr>
          <p:cNvPr id="4" name="図表 3"/>
          <p:cNvGraphicFramePr/>
          <p:nvPr/>
        </p:nvGraphicFramePr>
        <p:xfrm>
          <a:off x="-921828" y="698902"/>
          <a:ext cx="9802586" cy="5710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表 6">
            <a:extLst>
              <a:ext uri="{FF2B5EF4-FFF2-40B4-BE49-F238E27FC236}">
                <a16:creationId xmlns:a16="http://schemas.microsoft.com/office/drawing/2014/main" id="{3B6F9F66-6F8A-4F2F-8FF0-063C3D2F65E4}"/>
              </a:ext>
            </a:extLst>
          </p:cNvPr>
          <p:cNvGraphicFramePr>
            <a:graphicFrameLocks noGrp="1"/>
          </p:cNvGraphicFramePr>
          <p:nvPr>
            <p:ph idx="1"/>
          </p:nvPr>
        </p:nvGraphicFramePr>
        <p:xfrm>
          <a:off x="353466" y="951879"/>
          <a:ext cx="7960531" cy="5343218"/>
        </p:xfrm>
        <a:graphic>
          <a:graphicData uri="http://schemas.openxmlformats.org/drawingml/2006/table">
            <a:tbl>
              <a:tblPr firstRow="1" bandRow="1">
                <a:tableStyleId>{8799B23B-EC83-4686-B30A-512413B5E67A}</a:tableStyleId>
              </a:tblPr>
              <a:tblGrid>
                <a:gridCol w="499500">
                  <a:extLst>
                    <a:ext uri="{9D8B030D-6E8A-4147-A177-3AD203B41FA5}">
                      <a16:colId xmlns:a16="http://schemas.microsoft.com/office/drawing/2014/main" val="1207059016"/>
                    </a:ext>
                  </a:extLst>
                </a:gridCol>
                <a:gridCol w="1945068">
                  <a:extLst>
                    <a:ext uri="{9D8B030D-6E8A-4147-A177-3AD203B41FA5}">
                      <a16:colId xmlns:a16="http://schemas.microsoft.com/office/drawing/2014/main" val="122412993"/>
                    </a:ext>
                  </a:extLst>
                </a:gridCol>
                <a:gridCol w="2332328">
                  <a:extLst>
                    <a:ext uri="{9D8B030D-6E8A-4147-A177-3AD203B41FA5}">
                      <a16:colId xmlns:a16="http://schemas.microsoft.com/office/drawing/2014/main" val="3632024564"/>
                    </a:ext>
                  </a:extLst>
                </a:gridCol>
                <a:gridCol w="1289470">
                  <a:extLst>
                    <a:ext uri="{9D8B030D-6E8A-4147-A177-3AD203B41FA5}">
                      <a16:colId xmlns:a16="http://schemas.microsoft.com/office/drawing/2014/main" val="184912226"/>
                    </a:ext>
                  </a:extLst>
                </a:gridCol>
                <a:gridCol w="1894165">
                  <a:extLst>
                    <a:ext uri="{9D8B030D-6E8A-4147-A177-3AD203B41FA5}">
                      <a16:colId xmlns:a16="http://schemas.microsoft.com/office/drawing/2014/main" val="3337712754"/>
                    </a:ext>
                  </a:extLst>
                </a:gridCol>
              </a:tblGrid>
              <a:tr h="374540">
                <a:tc gridSpan="3">
                  <a:txBody>
                    <a:bodyPr/>
                    <a:lstStyle/>
                    <a:p>
                      <a:pPr algn="ctr"/>
                      <a:r>
                        <a:rPr kumimoji="1" lang="en-US" altLang="ja-JP" sz="4000" baseline="0" dirty="0">
                          <a:solidFill>
                            <a:schemeClr val="accent6">
                              <a:lumMod val="75000"/>
                            </a:schemeClr>
                          </a:solidFill>
                        </a:rPr>
                        <a:t>peoples</a:t>
                      </a:r>
                      <a:endParaRPr kumimoji="1" lang="ja-JP" altLang="en-US" sz="4000" baseline="0" dirty="0">
                        <a:solidFill>
                          <a:schemeClr val="accent6">
                            <a:lumMod val="75000"/>
                          </a:schemeClr>
                        </a:solidFill>
                      </a:endParaRPr>
                    </a:p>
                  </a:txBody>
                  <a:tcPr marT="0" marB="0">
                    <a:lnL w="12700" cmpd="sng">
                      <a:noFill/>
                    </a:lnL>
                    <a:lnR w="12700" cmpd="sng">
                      <a:noFill/>
                    </a:lnR>
                    <a:lnT w="12700" cmpd="sng">
                      <a:noFill/>
                    </a:lnT>
                    <a:lnB w="25400" cmpd="sng">
                      <a:noFill/>
                    </a:lnB>
                    <a:lnTlToBr w="12700" cmpd="sng">
                      <a:noFill/>
                      <a:prstDash val="solid"/>
                    </a:lnTlToBr>
                    <a:lnBlToTr w="12700" cmpd="sng">
                      <a:noFill/>
                      <a:prstDash val="solid"/>
                    </a:lnBlToTr>
                  </a:tcPr>
                </a:tc>
                <a:tc hMerge="1">
                  <a:txBody>
                    <a:bodyPr/>
                    <a:lstStyle/>
                    <a:p>
                      <a:pPr algn="ctr"/>
                      <a:endParaRPr kumimoji="1" lang="ja-JP" altLang="en-US" sz="4000" baseline="0" dirty="0">
                        <a:solidFill>
                          <a:schemeClr val="accent6">
                            <a:lumMod val="75000"/>
                          </a:schemeClr>
                        </a:solidFill>
                      </a:endParaRPr>
                    </a:p>
                  </a:txBody>
                  <a:tcPr marT="0" marB="0">
                    <a:lnL w="12700" cmpd="sng">
                      <a:noFill/>
                    </a:lnL>
                    <a:lnR w="12700" cmpd="sng">
                      <a:noFill/>
                    </a:lnR>
                    <a:lnT w="12700" cmpd="sng">
                      <a:noFill/>
                    </a:lnT>
                    <a:lnB w="25400" cmpd="sng">
                      <a:noFill/>
                    </a:lnB>
                    <a:lnTlToBr w="12700" cmpd="sng">
                      <a:noFill/>
                      <a:prstDash val="solid"/>
                    </a:lnTlToBr>
                    <a:lnBlToTr w="12700" cmpd="sng">
                      <a:noFill/>
                      <a:prstDash val="solid"/>
                    </a:lnBlToTr>
                  </a:tcPr>
                </a:tc>
                <a:tc hMerge="1">
                  <a:txBody>
                    <a:bodyPr/>
                    <a:lstStyle/>
                    <a:p>
                      <a:pPr algn="ctr"/>
                      <a:endParaRPr kumimoji="1" lang="ja-JP" altLang="en-US" sz="2800" dirty="0"/>
                    </a:p>
                  </a:txBody>
                  <a:tcPr anchor="ctr"/>
                </a:tc>
                <a:tc gridSpan="2">
                  <a:txBody>
                    <a:bodyPr/>
                    <a:lstStyle/>
                    <a:p>
                      <a:pPr algn="ctr"/>
                      <a:r>
                        <a:rPr kumimoji="1" lang="en-US" altLang="ja-JP" sz="4000" dirty="0">
                          <a:solidFill>
                            <a:schemeClr val="accent1">
                              <a:lumMod val="75000"/>
                            </a:schemeClr>
                          </a:solidFill>
                        </a:rPr>
                        <a:t>individuals</a:t>
                      </a:r>
                      <a:endParaRPr kumimoji="1" lang="ja-JP" altLang="en-US" sz="4000" dirty="0">
                        <a:solidFill>
                          <a:schemeClr val="accent1">
                            <a:lumMod val="75000"/>
                          </a:schemeClr>
                        </a:solidFill>
                      </a:endParaRPr>
                    </a:p>
                  </a:txBody>
                  <a:tcPr marT="0" marB="0">
                    <a:lnL w="12700" cmpd="sng">
                      <a:noFill/>
                    </a:lnL>
                    <a:lnR w="12700" cmpd="sng">
                      <a:noFill/>
                    </a:lnR>
                    <a:lnT w="12700" cmpd="sng">
                      <a:noFill/>
                    </a:lnT>
                    <a:lnB w="25400" cmpd="sng">
                      <a:noFill/>
                    </a:lnB>
                    <a:lnTlToBr w="12700" cmpd="sng">
                      <a:noFill/>
                      <a:prstDash val="solid"/>
                    </a:lnTlToBr>
                    <a:lnBlToTr w="12700" cmpd="sng">
                      <a:noFill/>
                      <a:prstDash val="solid"/>
                    </a:lnBlToTr>
                  </a:tcPr>
                </a:tc>
                <a:tc hMerge="1">
                  <a:txBody>
                    <a:bodyPr/>
                    <a:lstStyle/>
                    <a:p>
                      <a:pPr algn="ctr"/>
                      <a:endParaRPr kumimoji="1" lang="ja-JP" altLang="en-US" sz="2800" dirty="0"/>
                    </a:p>
                  </a:txBody>
                  <a:tcPr anchor="ctr"/>
                </a:tc>
                <a:extLst>
                  <a:ext uri="{0D108BD9-81ED-4DB2-BD59-A6C34878D82A}">
                    <a16:rowId xmlns:a16="http://schemas.microsoft.com/office/drawing/2014/main" val="2679518574"/>
                  </a:ext>
                </a:extLst>
              </a:tr>
              <a:tr h="189022">
                <a:tc>
                  <a:txBody>
                    <a:bodyPr/>
                    <a:lstStyle/>
                    <a:p>
                      <a:pPr algn="ctr"/>
                      <a:endParaRPr kumimoji="1" lang="ja-JP" altLang="en-US" sz="3200" dirty="0"/>
                    </a:p>
                  </a:txBody>
                  <a:tcPr marT="36000" marB="36000">
                    <a:lnL w="12700" cmpd="sng">
                      <a:noFill/>
                    </a:lnL>
                    <a:lnR w="12700" cmpd="sng">
                      <a:noFill/>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3200" dirty="0"/>
                    </a:p>
                  </a:txBody>
                  <a:tcPr marT="36000" marB="36000">
                    <a:lnL w="12700" cmpd="sng">
                      <a:noFill/>
                    </a:lnL>
                    <a:lnR w="12700" cmpd="sng">
                      <a:noFill/>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kumimoji="1" lang="en-US" altLang="ja-JP" sz="4000" b="1" baseline="0" dirty="0">
                          <a:solidFill>
                            <a:srgbClr val="FF00FF"/>
                          </a:solidFill>
                        </a:rPr>
                        <a:t>bridges</a:t>
                      </a:r>
                      <a:endParaRPr kumimoji="1" lang="ja-JP" altLang="en-US" sz="4000" b="1" baseline="0" dirty="0">
                        <a:solidFill>
                          <a:srgbClr val="FF00FF"/>
                        </a:solidFill>
                      </a:endParaRPr>
                    </a:p>
                  </a:txBody>
                  <a:tcPr marT="0" marB="0">
                    <a:lnL w="12700" cmpd="sng">
                      <a:noFill/>
                    </a:lnL>
                    <a:lnR w="12700" cmpd="sng">
                      <a:noFill/>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ctr"/>
                      <a:endParaRPr kumimoji="1" lang="ja-JP" altLang="en-US" sz="3200" dirty="0"/>
                    </a:p>
                  </a:txBody>
                  <a:tcPr marT="36000" marB="36000">
                    <a:lnL w="12700" cmpd="sng">
                      <a:noFill/>
                    </a:lnL>
                    <a:lnR w="12700" cmpd="sng">
                      <a:noFill/>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0363133"/>
                  </a:ext>
                </a:extLst>
              </a:tr>
              <a:tr h="291158">
                <a:tc>
                  <a:txBody>
                    <a:bodyPr/>
                    <a:lstStyle/>
                    <a:p>
                      <a:pPr algn="ctr"/>
                      <a:r>
                        <a:rPr kumimoji="1" lang="en-US" altLang="ja-JP" sz="1600" dirty="0">
                          <a:solidFill>
                            <a:srgbClr val="FF00FF"/>
                          </a:solidFill>
                        </a:rPr>
                        <a:t>1</a:t>
                      </a:r>
                      <a:endParaRPr kumimoji="1" lang="ja-JP" altLang="en-US" sz="1600" dirty="0">
                        <a:solidFill>
                          <a:srgbClr val="FF00FF"/>
                        </a:solidFill>
                      </a:endParaRPr>
                    </a:p>
                  </a:txBody>
                  <a:tcPr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600" dirty="0">
                          <a:solidFill>
                            <a:schemeClr val="accent6">
                              <a:lumMod val="75000"/>
                            </a:schemeClr>
                          </a:solidFill>
                        </a:rPr>
                        <a:t>goodness</a:t>
                      </a:r>
                      <a:endParaRPr kumimoji="1" lang="ja-JP" altLang="en-US" sz="1600" dirty="0">
                        <a:solidFill>
                          <a:schemeClr val="accent6">
                            <a:lumMod val="75000"/>
                          </a:schemeClr>
                        </a:solidFill>
                      </a:endParaRPr>
                    </a:p>
                  </a:txBody>
                  <a:tcPr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kumimoji="1" lang="en-US" altLang="ja-JP" sz="1600" baseline="0" dirty="0">
                          <a:solidFill>
                            <a:srgbClr val="FF00FF"/>
                          </a:solidFill>
                        </a:rPr>
                        <a:t>common good</a:t>
                      </a:r>
                      <a:endParaRPr kumimoji="1" lang="ja-JP" altLang="en-US" sz="1600" baseline="0" dirty="0">
                        <a:solidFill>
                          <a:srgbClr val="FF00FF"/>
                        </a:solidFill>
                      </a:endParaRPr>
                    </a:p>
                  </a:txBody>
                  <a:tcPr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ctr"/>
                      <a:r>
                        <a:rPr kumimoji="1" lang="en-US" altLang="ja-JP" sz="1600" baseline="0">
                          <a:solidFill>
                            <a:schemeClr val="accent1">
                              <a:lumMod val="75000"/>
                            </a:schemeClr>
                          </a:solidFill>
                        </a:rPr>
                        <a:t>justice</a:t>
                      </a:r>
                      <a:endParaRPr kumimoji="1" lang="ja-JP" altLang="en-US" sz="1600" baseline="0" dirty="0">
                        <a:solidFill>
                          <a:schemeClr val="accent1">
                            <a:lumMod val="75000"/>
                          </a:schemeClr>
                        </a:solidFill>
                      </a:endParaRPr>
                    </a:p>
                  </a:txBody>
                  <a:tcPr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68809466"/>
                  </a:ext>
                </a:extLst>
              </a:tr>
              <a:tr h="281940">
                <a:tc>
                  <a:txBody>
                    <a:bodyPr/>
                    <a:lstStyle/>
                    <a:p>
                      <a:pPr algn="ctr"/>
                      <a:r>
                        <a:rPr kumimoji="1" lang="en-US" altLang="ja-JP" sz="1600" dirty="0">
                          <a:solidFill>
                            <a:srgbClr val="FF00FF"/>
                          </a:solidFill>
                        </a:rPr>
                        <a:t>2</a:t>
                      </a:r>
                      <a:endParaRPr kumimoji="1" lang="ja-JP" altLang="en-US" sz="1600" dirty="0">
                        <a:solidFill>
                          <a:srgbClr val="FF00FF"/>
                        </a:solidFill>
                      </a:endParaRPr>
                    </a:p>
                  </a:txBody>
                  <a:tcPr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600" dirty="0">
                          <a:solidFill>
                            <a:schemeClr val="accent6">
                              <a:lumMod val="75000"/>
                            </a:schemeClr>
                          </a:solidFill>
                        </a:rPr>
                        <a:t>dignity</a:t>
                      </a:r>
                      <a:endParaRPr kumimoji="1" lang="ja-JP" altLang="en-US" sz="1600" dirty="0">
                        <a:solidFill>
                          <a:schemeClr val="accent6">
                            <a:lumMod val="75000"/>
                          </a:schemeClr>
                        </a:solidFill>
                      </a:endParaRPr>
                    </a:p>
                  </a:txBody>
                  <a:tcPr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aseline="0" dirty="0">
                          <a:solidFill>
                            <a:srgbClr val="FF00FF"/>
                          </a:solidFill>
                        </a:rPr>
                        <a:t>human dignity</a:t>
                      </a:r>
                      <a:endParaRPr kumimoji="1" lang="ja-JP" altLang="en-US" sz="1600" baseline="0" dirty="0">
                        <a:solidFill>
                          <a:srgbClr val="FF00FF"/>
                        </a:solidFill>
                      </a:endParaRPr>
                    </a:p>
                  </a:txBody>
                  <a:tcPr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aseline="0">
                          <a:solidFill>
                            <a:schemeClr val="accent1">
                              <a:lumMod val="75000"/>
                            </a:schemeClr>
                          </a:solidFill>
                        </a:rPr>
                        <a:t>human</a:t>
                      </a:r>
                      <a:endParaRPr kumimoji="1" lang="ja-JP" altLang="en-US" sz="1600" baseline="0" dirty="0">
                        <a:solidFill>
                          <a:schemeClr val="accent1">
                            <a:lumMod val="75000"/>
                          </a:schemeClr>
                        </a:solidFill>
                      </a:endParaRPr>
                    </a:p>
                  </a:txBody>
                  <a:tcPr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2554644"/>
                  </a:ext>
                </a:extLst>
              </a:tr>
              <a:tr h="251460">
                <a:tc>
                  <a:txBody>
                    <a:bodyPr/>
                    <a:lstStyle/>
                    <a:p>
                      <a:pPr algn="ctr"/>
                      <a:r>
                        <a:rPr kumimoji="1" lang="en-US" altLang="ja-JP" sz="1600" dirty="0">
                          <a:solidFill>
                            <a:srgbClr val="FF00FF"/>
                          </a:solidFill>
                        </a:rPr>
                        <a:t>3</a:t>
                      </a:r>
                      <a:endParaRPr kumimoji="1" lang="ja-JP" altLang="en-US" sz="1600" dirty="0">
                        <a:solidFill>
                          <a:srgbClr val="FF00FF"/>
                        </a:solidFill>
                      </a:endParaRPr>
                    </a:p>
                  </a:txBody>
                  <a:tcPr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600" dirty="0">
                          <a:solidFill>
                            <a:schemeClr val="accent6">
                              <a:lumMod val="75000"/>
                            </a:schemeClr>
                          </a:solidFill>
                        </a:rPr>
                        <a:t>rights</a:t>
                      </a:r>
                      <a:endParaRPr kumimoji="1" lang="ja-JP" altLang="en-US" sz="1600" dirty="0">
                        <a:solidFill>
                          <a:schemeClr val="accent6">
                            <a:lumMod val="75000"/>
                          </a:schemeClr>
                        </a:solidFill>
                      </a:endParaRPr>
                    </a:p>
                  </a:txBody>
                  <a:tcPr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kumimoji="1" lang="en-US" altLang="ja-JP" sz="1600" baseline="0" dirty="0">
                          <a:solidFill>
                            <a:srgbClr val="FF00FF"/>
                          </a:solidFill>
                        </a:rPr>
                        <a:t>human rights</a:t>
                      </a:r>
                      <a:endParaRPr kumimoji="1" lang="ja-JP" altLang="en-US" sz="1600" baseline="0" dirty="0">
                        <a:solidFill>
                          <a:srgbClr val="FF00FF"/>
                        </a:solidFill>
                      </a:endParaRPr>
                    </a:p>
                  </a:txBody>
                  <a:tcPr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ctr"/>
                      <a:r>
                        <a:rPr kumimoji="1" lang="en-US" altLang="ja-JP" sz="1600" baseline="0">
                          <a:solidFill>
                            <a:schemeClr val="accent1">
                              <a:lumMod val="75000"/>
                            </a:schemeClr>
                          </a:solidFill>
                        </a:rPr>
                        <a:t>human</a:t>
                      </a:r>
                      <a:endParaRPr kumimoji="1" lang="ja-JP" altLang="en-US" sz="1600" baseline="0" dirty="0">
                        <a:solidFill>
                          <a:schemeClr val="accent1">
                            <a:lumMod val="75000"/>
                          </a:schemeClr>
                        </a:solidFill>
                      </a:endParaRPr>
                    </a:p>
                  </a:txBody>
                  <a:tcPr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17587"/>
                  </a:ext>
                </a:extLst>
              </a:tr>
              <a:tr h="251460">
                <a:tc>
                  <a:txBody>
                    <a:bodyPr/>
                    <a:lstStyle/>
                    <a:p>
                      <a:pPr algn="ctr"/>
                      <a:r>
                        <a:rPr kumimoji="1" lang="en-US" altLang="ja-JP" sz="1600" dirty="0">
                          <a:solidFill>
                            <a:srgbClr val="FF00FF"/>
                          </a:solidFill>
                        </a:rPr>
                        <a:t>4</a:t>
                      </a:r>
                      <a:endParaRPr kumimoji="1" lang="ja-JP" altLang="en-US" sz="1600" dirty="0">
                        <a:solidFill>
                          <a:srgbClr val="FF00FF"/>
                        </a:solidFill>
                      </a:endParaRPr>
                    </a:p>
                  </a:txBody>
                  <a:tcPr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600" dirty="0">
                          <a:solidFill>
                            <a:schemeClr val="accent6">
                              <a:lumMod val="75000"/>
                            </a:schemeClr>
                          </a:solidFill>
                        </a:rPr>
                        <a:t>person</a:t>
                      </a:r>
                      <a:endParaRPr kumimoji="1" lang="ja-JP" altLang="en-US" sz="1600" dirty="0">
                        <a:solidFill>
                          <a:schemeClr val="accent6">
                            <a:lumMod val="75000"/>
                          </a:schemeClr>
                        </a:solidFill>
                      </a:endParaRPr>
                    </a:p>
                  </a:txBody>
                  <a:tcPr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aseline="0" dirty="0">
                          <a:solidFill>
                            <a:srgbClr val="FF00FF"/>
                          </a:solidFill>
                        </a:rPr>
                        <a:t>human person</a:t>
                      </a:r>
                      <a:endParaRPr kumimoji="1" lang="ja-JP" altLang="en-US" sz="1600" baseline="0" dirty="0">
                        <a:solidFill>
                          <a:srgbClr val="FF00FF"/>
                        </a:solidFill>
                      </a:endParaRPr>
                    </a:p>
                  </a:txBody>
                  <a:tcPr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aseline="0" dirty="0">
                          <a:solidFill>
                            <a:schemeClr val="accent1">
                              <a:lumMod val="75000"/>
                            </a:schemeClr>
                          </a:solidFill>
                        </a:rPr>
                        <a:t>human</a:t>
                      </a:r>
                      <a:endParaRPr kumimoji="1" lang="ja-JP" altLang="en-US" sz="1600" baseline="0" dirty="0">
                        <a:solidFill>
                          <a:schemeClr val="accent1">
                            <a:lumMod val="75000"/>
                          </a:schemeClr>
                        </a:solidFill>
                      </a:endParaRPr>
                    </a:p>
                  </a:txBody>
                  <a:tcPr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3683888"/>
                  </a:ext>
                </a:extLst>
              </a:tr>
              <a:tr h="0">
                <a:tc>
                  <a:txBody>
                    <a:bodyPr/>
                    <a:lstStyle/>
                    <a:p>
                      <a:pPr algn="ctr"/>
                      <a:r>
                        <a:rPr kumimoji="1" lang="en-US" altLang="ja-JP" sz="1600" dirty="0">
                          <a:solidFill>
                            <a:srgbClr val="FF00FF"/>
                          </a:solidFill>
                        </a:rPr>
                        <a:t>5</a:t>
                      </a:r>
                      <a:endParaRPr kumimoji="1" lang="ja-JP" altLang="en-US" sz="1600" dirty="0">
                        <a:solidFill>
                          <a:srgbClr val="FF00FF"/>
                        </a:solidFill>
                      </a:endParaRPr>
                    </a:p>
                  </a:txBody>
                  <a:tcPr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600" dirty="0">
                          <a:solidFill>
                            <a:schemeClr val="accent6">
                              <a:lumMod val="75000"/>
                            </a:schemeClr>
                          </a:solidFill>
                        </a:rPr>
                        <a:t>nation or diaspora</a:t>
                      </a:r>
                      <a:endParaRPr kumimoji="1" lang="ja-JP" altLang="en-US" sz="1600" dirty="0">
                        <a:solidFill>
                          <a:schemeClr val="accent6">
                            <a:lumMod val="75000"/>
                          </a:schemeClr>
                        </a:solidFill>
                      </a:endParaRPr>
                    </a:p>
                  </a:txBody>
                  <a:tcPr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kumimoji="1" lang="en-US" altLang="ja-JP" sz="1600" baseline="0" dirty="0">
                          <a:solidFill>
                            <a:srgbClr val="FF00FF"/>
                          </a:solidFill>
                        </a:rPr>
                        <a:t>enforceable international agreements</a:t>
                      </a:r>
                      <a:endParaRPr kumimoji="1" lang="ja-JP" altLang="en-US" sz="1600" baseline="0" dirty="0">
                        <a:solidFill>
                          <a:srgbClr val="FF00FF"/>
                        </a:solidFill>
                      </a:endParaRPr>
                    </a:p>
                  </a:txBody>
                  <a:tcPr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ctr"/>
                      <a:r>
                        <a:rPr kumimoji="1" lang="en-US" altLang="ja-JP" sz="1600" baseline="0" dirty="0">
                          <a:solidFill>
                            <a:schemeClr val="accent1">
                              <a:lumMod val="75000"/>
                            </a:schemeClr>
                          </a:solidFill>
                        </a:rPr>
                        <a:t>state</a:t>
                      </a:r>
                      <a:endParaRPr kumimoji="1" lang="ja-JP" altLang="en-US" sz="1600" baseline="0" dirty="0">
                        <a:solidFill>
                          <a:schemeClr val="accent1">
                            <a:lumMod val="75000"/>
                          </a:schemeClr>
                        </a:solidFill>
                      </a:endParaRPr>
                    </a:p>
                  </a:txBody>
                  <a:tcPr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40996265"/>
                  </a:ext>
                </a:extLst>
              </a:tr>
              <a:tr h="236220">
                <a:tc>
                  <a:txBody>
                    <a:bodyPr/>
                    <a:lstStyle/>
                    <a:p>
                      <a:pPr algn="ctr"/>
                      <a:r>
                        <a:rPr kumimoji="1" lang="en-US" altLang="ja-JP" sz="1600" dirty="0">
                          <a:solidFill>
                            <a:srgbClr val="FF00FF"/>
                          </a:solidFill>
                        </a:rPr>
                        <a:t>6</a:t>
                      </a:r>
                      <a:endParaRPr kumimoji="1" lang="ja-JP" altLang="en-US" sz="1600" dirty="0">
                        <a:solidFill>
                          <a:srgbClr val="FF00FF"/>
                        </a:solidFill>
                      </a:endParaRPr>
                    </a:p>
                  </a:txBody>
                  <a:tcPr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600" dirty="0">
                          <a:solidFill>
                            <a:schemeClr val="accent6">
                              <a:lumMod val="75000"/>
                            </a:schemeClr>
                          </a:solidFill>
                        </a:rPr>
                        <a:t>partnership</a:t>
                      </a:r>
                      <a:endParaRPr kumimoji="1" lang="ja-JP" altLang="en-US" sz="1600" dirty="0">
                        <a:solidFill>
                          <a:schemeClr val="accent6">
                            <a:lumMod val="75000"/>
                          </a:schemeClr>
                        </a:solidFill>
                      </a:endParaRPr>
                    </a:p>
                  </a:txBody>
                  <a:tcPr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kumimoji="1" lang="en-US" altLang="ja-JP" sz="1600" baseline="0" dirty="0">
                          <a:solidFill>
                            <a:srgbClr val="FF00FF"/>
                          </a:solidFill>
                        </a:rPr>
                        <a:t>hybrid entity (LLC)</a:t>
                      </a:r>
                      <a:endParaRPr kumimoji="1" lang="ja-JP" altLang="en-US" sz="1600" baseline="0" dirty="0">
                        <a:solidFill>
                          <a:srgbClr val="FF00FF"/>
                        </a:solidFill>
                      </a:endParaRPr>
                    </a:p>
                  </a:txBody>
                  <a:tcPr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ctr"/>
                      <a:r>
                        <a:rPr kumimoji="1" lang="en-US" altLang="ja-JP" sz="1600" baseline="0" dirty="0">
                          <a:solidFill>
                            <a:schemeClr val="accent1">
                              <a:lumMod val="75000"/>
                            </a:schemeClr>
                          </a:solidFill>
                        </a:rPr>
                        <a:t>corporate</a:t>
                      </a:r>
                      <a:endParaRPr kumimoji="1" lang="ja-JP" altLang="en-US" sz="1600" baseline="0" dirty="0">
                        <a:solidFill>
                          <a:schemeClr val="accent1">
                            <a:lumMod val="75000"/>
                          </a:schemeClr>
                        </a:solidFill>
                      </a:endParaRPr>
                    </a:p>
                  </a:txBody>
                  <a:tcPr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1295555"/>
                  </a:ext>
                </a:extLst>
              </a:tr>
              <a:tr h="198120">
                <a:tc>
                  <a:txBody>
                    <a:bodyPr/>
                    <a:lstStyle/>
                    <a:p>
                      <a:pPr algn="ctr"/>
                      <a:r>
                        <a:rPr kumimoji="1" lang="en-US" altLang="ja-JP" sz="1600" dirty="0">
                          <a:solidFill>
                            <a:srgbClr val="FF00FF"/>
                          </a:solidFill>
                        </a:rPr>
                        <a:t>7</a:t>
                      </a:r>
                      <a:endParaRPr kumimoji="1" lang="ja-JP" altLang="en-US" sz="1600" dirty="0">
                        <a:solidFill>
                          <a:srgbClr val="FF00FF"/>
                        </a:solidFill>
                      </a:endParaRPr>
                    </a:p>
                  </a:txBody>
                  <a:tcPr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600" dirty="0">
                          <a:solidFill>
                            <a:schemeClr val="accent6">
                              <a:lumMod val="75000"/>
                            </a:schemeClr>
                          </a:solidFill>
                        </a:rPr>
                        <a:t>freedom</a:t>
                      </a:r>
                      <a:endParaRPr kumimoji="1" lang="ja-JP" altLang="en-US" sz="1600" dirty="0">
                        <a:solidFill>
                          <a:schemeClr val="accent6">
                            <a:lumMod val="75000"/>
                          </a:schemeClr>
                        </a:solidFill>
                      </a:endParaRPr>
                    </a:p>
                  </a:txBody>
                  <a:tcPr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kumimoji="1" lang="en-US" altLang="ja-JP" sz="1600" baseline="0" dirty="0">
                          <a:solidFill>
                            <a:srgbClr val="FF00FF"/>
                          </a:solidFill>
                        </a:rPr>
                        <a:t>freedom to develop the capabilities</a:t>
                      </a:r>
                      <a:endParaRPr kumimoji="1" lang="ja-JP" altLang="en-US" sz="1600" baseline="0" dirty="0">
                        <a:solidFill>
                          <a:srgbClr val="FF00FF"/>
                        </a:solidFill>
                      </a:endParaRPr>
                    </a:p>
                  </a:txBody>
                  <a:tcPr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ctr"/>
                      <a:r>
                        <a:rPr kumimoji="1" lang="en-US" altLang="ja-JP" sz="1600" baseline="0" dirty="0">
                          <a:solidFill>
                            <a:schemeClr val="accent1">
                              <a:lumMod val="75000"/>
                            </a:schemeClr>
                          </a:solidFill>
                        </a:rPr>
                        <a:t>liberty</a:t>
                      </a:r>
                      <a:endParaRPr kumimoji="1" lang="ja-JP" altLang="en-US" sz="1600" baseline="0" dirty="0">
                        <a:solidFill>
                          <a:schemeClr val="accent1">
                            <a:lumMod val="75000"/>
                          </a:schemeClr>
                        </a:solidFill>
                      </a:endParaRPr>
                    </a:p>
                  </a:txBody>
                  <a:tcPr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0945175"/>
                  </a:ext>
                </a:extLst>
              </a:tr>
              <a:tr h="213360">
                <a:tc>
                  <a:txBody>
                    <a:bodyPr/>
                    <a:lstStyle/>
                    <a:p>
                      <a:pPr algn="ctr"/>
                      <a:r>
                        <a:rPr kumimoji="1" lang="en-US" altLang="ja-JP" sz="1600" dirty="0">
                          <a:solidFill>
                            <a:srgbClr val="FF00FF"/>
                          </a:solidFill>
                        </a:rPr>
                        <a:t>8</a:t>
                      </a:r>
                      <a:endParaRPr kumimoji="1" lang="ja-JP" altLang="en-US" sz="1600" dirty="0">
                        <a:solidFill>
                          <a:srgbClr val="FF00FF"/>
                        </a:solidFill>
                      </a:endParaRPr>
                    </a:p>
                  </a:txBody>
                  <a:tcPr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600" dirty="0">
                          <a:solidFill>
                            <a:schemeClr val="accent6">
                              <a:lumMod val="75000"/>
                            </a:schemeClr>
                          </a:solidFill>
                        </a:rPr>
                        <a:t>wisdom &amp; beauty</a:t>
                      </a:r>
                      <a:endParaRPr kumimoji="1" lang="ja-JP" altLang="en-US" sz="1600" dirty="0">
                        <a:solidFill>
                          <a:schemeClr val="accent6">
                            <a:lumMod val="75000"/>
                          </a:schemeClr>
                        </a:solidFill>
                      </a:endParaRPr>
                    </a:p>
                  </a:txBody>
                  <a:tcPr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kumimoji="1" lang="en-US" altLang="ja-JP" sz="1600" baseline="0" dirty="0">
                          <a:solidFill>
                            <a:srgbClr val="FF00FF"/>
                          </a:solidFill>
                        </a:rPr>
                        <a:t>quantum leap</a:t>
                      </a:r>
                      <a:endParaRPr kumimoji="1" lang="ja-JP" altLang="en-US" sz="1600" baseline="0" dirty="0">
                        <a:solidFill>
                          <a:srgbClr val="FF00FF"/>
                        </a:solidFill>
                      </a:endParaRPr>
                    </a:p>
                  </a:txBody>
                  <a:tcPr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ctr"/>
                      <a:r>
                        <a:rPr kumimoji="1" lang="en-US" altLang="ja-JP" sz="1600" baseline="0" dirty="0">
                          <a:solidFill>
                            <a:schemeClr val="accent1">
                              <a:lumMod val="75000"/>
                            </a:schemeClr>
                          </a:solidFill>
                        </a:rPr>
                        <a:t>knowledge</a:t>
                      </a:r>
                      <a:endParaRPr kumimoji="1" lang="ja-JP" altLang="en-US" sz="1600" baseline="0" dirty="0">
                        <a:solidFill>
                          <a:schemeClr val="accent1">
                            <a:lumMod val="75000"/>
                          </a:schemeClr>
                        </a:solidFill>
                      </a:endParaRPr>
                    </a:p>
                  </a:txBody>
                  <a:tcPr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0591460"/>
                  </a:ext>
                </a:extLst>
              </a:tr>
              <a:tr h="243840">
                <a:tc>
                  <a:txBody>
                    <a:bodyPr/>
                    <a:lstStyle/>
                    <a:p>
                      <a:pPr algn="ctr"/>
                      <a:r>
                        <a:rPr kumimoji="1" lang="en-US" altLang="ja-JP" sz="1600" dirty="0">
                          <a:solidFill>
                            <a:srgbClr val="FF00FF"/>
                          </a:solidFill>
                        </a:rPr>
                        <a:t>9</a:t>
                      </a:r>
                      <a:endParaRPr kumimoji="1" lang="ja-JP" altLang="en-US" sz="1600" dirty="0">
                        <a:solidFill>
                          <a:srgbClr val="FF00FF"/>
                        </a:solidFill>
                      </a:endParaRPr>
                    </a:p>
                  </a:txBody>
                  <a:tcPr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600" dirty="0">
                          <a:solidFill>
                            <a:schemeClr val="accent6">
                              <a:lumMod val="75000"/>
                            </a:schemeClr>
                          </a:solidFill>
                        </a:rPr>
                        <a:t>the lawful</a:t>
                      </a:r>
                      <a:endParaRPr kumimoji="1" lang="ja-JP" altLang="en-US" sz="1600" dirty="0">
                        <a:solidFill>
                          <a:schemeClr val="accent6">
                            <a:lumMod val="75000"/>
                          </a:schemeClr>
                        </a:solidFill>
                      </a:endParaRPr>
                    </a:p>
                  </a:txBody>
                  <a:tcPr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kumimoji="1" lang="en-US" altLang="ja-JP" sz="1600" baseline="0" dirty="0">
                          <a:solidFill>
                            <a:srgbClr val="FF00FF"/>
                          </a:solidFill>
                        </a:rPr>
                        <a:t>the law of graduality</a:t>
                      </a:r>
                      <a:endParaRPr kumimoji="1" lang="ja-JP" altLang="en-US" sz="1600" baseline="0" dirty="0">
                        <a:solidFill>
                          <a:srgbClr val="FF00FF"/>
                        </a:solidFill>
                      </a:endParaRPr>
                    </a:p>
                  </a:txBody>
                  <a:tcPr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ctr"/>
                      <a:r>
                        <a:rPr kumimoji="1" lang="en-US" altLang="ja-JP" sz="1600" baseline="0" dirty="0">
                          <a:solidFill>
                            <a:schemeClr val="accent1">
                              <a:lumMod val="75000"/>
                            </a:schemeClr>
                          </a:solidFill>
                        </a:rPr>
                        <a:t>the legal</a:t>
                      </a:r>
                      <a:endParaRPr kumimoji="1" lang="ja-JP" altLang="en-US" sz="1600" baseline="0" dirty="0">
                        <a:solidFill>
                          <a:schemeClr val="accent1">
                            <a:lumMod val="75000"/>
                          </a:schemeClr>
                        </a:solidFill>
                      </a:endParaRPr>
                    </a:p>
                  </a:txBody>
                  <a:tcPr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9401137"/>
                  </a:ext>
                </a:extLst>
              </a:tr>
              <a:tr h="182880">
                <a:tc>
                  <a:txBody>
                    <a:bodyPr/>
                    <a:lstStyle/>
                    <a:p>
                      <a:pPr algn="ctr"/>
                      <a:r>
                        <a:rPr kumimoji="1" lang="en-US" altLang="ja-JP" sz="1600" dirty="0">
                          <a:solidFill>
                            <a:srgbClr val="FF00FF"/>
                          </a:solidFill>
                        </a:rPr>
                        <a:t>10</a:t>
                      </a:r>
                      <a:endParaRPr kumimoji="1" lang="ja-JP" altLang="en-US" sz="1600" dirty="0">
                        <a:solidFill>
                          <a:srgbClr val="FF00FF"/>
                        </a:solidFill>
                      </a:endParaRPr>
                    </a:p>
                  </a:txBody>
                  <a:tcPr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600" dirty="0">
                          <a:solidFill>
                            <a:schemeClr val="accent6">
                              <a:lumMod val="75000"/>
                            </a:schemeClr>
                          </a:solidFill>
                        </a:rPr>
                        <a:t>religions</a:t>
                      </a:r>
                      <a:endParaRPr kumimoji="1" lang="ja-JP" altLang="en-US" sz="1600" dirty="0">
                        <a:solidFill>
                          <a:schemeClr val="accent6">
                            <a:lumMod val="75000"/>
                          </a:schemeClr>
                        </a:solidFill>
                      </a:endParaRPr>
                    </a:p>
                  </a:txBody>
                  <a:tcPr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kumimoji="1" lang="en-US" altLang="ja-JP" sz="1600" baseline="0" dirty="0">
                          <a:solidFill>
                            <a:srgbClr val="FF00FF"/>
                          </a:solidFill>
                        </a:rPr>
                        <a:t>dialogue </a:t>
                      </a:r>
                      <a:r>
                        <a:rPr kumimoji="1" lang="en-US" altLang="ja-JP" sz="1200" baseline="0" dirty="0">
                          <a:solidFill>
                            <a:srgbClr val="FF00FF"/>
                          </a:solidFill>
                        </a:rPr>
                        <a:t>on the metaphysics of quantum physics</a:t>
                      </a:r>
                      <a:endParaRPr kumimoji="1" lang="ja-JP" altLang="en-US" sz="1200" baseline="0" dirty="0">
                        <a:solidFill>
                          <a:srgbClr val="FF00FF"/>
                        </a:solidFill>
                      </a:endParaRPr>
                    </a:p>
                  </a:txBody>
                  <a:tcPr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ctr"/>
                      <a:r>
                        <a:rPr kumimoji="1" lang="en-US" altLang="ja-JP" sz="1600" baseline="0" dirty="0">
                          <a:solidFill>
                            <a:schemeClr val="accent1">
                              <a:lumMod val="75000"/>
                            </a:schemeClr>
                          </a:solidFill>
                        </a:rPr>
                        <a:t>science</a:t>
                      </a:r>
                      <a:endParaRPr kumimoji="1" lang="ja-JP" altLang="en-US" sz="1600" baseline="0" dirty="0">
                        <a:solidFill>
                          <a:schemeClr val="accent1">
                            <a:lumMod val="75000"/>
                          </a:schemeClr>
                        </a:solidFill>
                      </a:endParaRPr>
                    </a:p>
                  </a:txBody>
                  <a:tcPr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0768683"/>
                  </a:ext>
                </a:extLst>
              </a:tr>
              <a:tr h="206148">
                <a:tc>
                  <a:txBody>
                    <a:bodyPr/>
                    <a:lstStyle/>
                    <a:p>
                      <a:pPr algn="ctr"/>
                      <a:r>
                        <a:rPr kumimoji="1" lang="en-US" altLang="ja-JP" sz="1600" dirty="0">
                          <a:solidFill>
                            <a:srgbClr val="FF00FF"/>
                          </a:solidFill>
                        </a:rPr>
                        <a:t>11</a:t>
                      </a:r>
                      <a:endParaRPr kumimoji="1" lang="ja-JP" altLang="en-US" sz="1600" dirty="0">
                        <a:solidFill>
                          <a:srgbClr val="FF00FF"/>
                        </a:solidFill>
                      </a:endParaRPr>
                    </a:p>
                  </a:txBody>
                  <a:tcPr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600" dirty="0">
                          <a:solidFill>
                            <a:schemeClr val="accent6">
                              <a:lumMod val="75000"/>
                            </a:schemeClr>
                          </a:solidFill>
                        </a:rPr>
                        <a:t>mutual respect</a:t>
                      </a:r>
                      <a:endParaRPr kumimoji="1" lang="ja-JP" altLang="en-US" sz="1600" dirty="0">
                        <a:solidFill>
                          <a:schemeClr val="accent6">
                            <a:lumMod val="75000"/>
                          </a:schemeClr>
                        </a:solidFill>
                      </a:endParaRPr>
                    </a:p>
                  </a:txBody>
                  <a:tcPr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kumimoji="1" lang="en-US" altLang="ja-JP" sz="1600" baseline="0" dirty="0">
                          <a:solidFill>
                            <a:srgbClr val="FF00FF"/>
                          </a:solidFill>
                        </a:rPr>
                        <a:t>?</a:t>
                      </a:r>
                      <a:endParaRPr kumimoji="1" lang="ja-JP" altLang="en-US" sz="1600" baseline="0" dirty="0">
                        <a:solidFill>
                          <a:srgbClr val="FF00FF"/>
                        </a:solidFill>
                      </a:endParaRPr>
                    </a:p>
                  </a:txBody>
                  <a:tcPr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ctr"/>
                      <a:r>
                        <a:rPr kumimoji="1" lang="en-US" altLang="ja-JP" sz="1600" baseline="0" dirty="0">
                          <a:solidFill>
                            <a:schemeClr val="accent1">
                              <a:lumMod val="75000"/>
                            </a:schemeClr>
                          </a:solidFill>
                        </a:rPr>
                        <a:t>money</a:t>
                      </a:r>
                      <a:endParaRPr kumimoji="1" lang="ja-JP" altLang="en-US" sz="1600" baseline="0" dirty="0">
                        <a:solidFill>
                          <a:schemeClr val="accent1">
                            <a:lumMod val="75000"/>
                          </a:schemeClr>
                        </a:solidFill>
                      </a:endParaRPr>
                    </a:p>
                  </a:txBody>
                  <a:tcPr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3534663"/>
                  </a:ext>
                </a:extLst>
              </a:tr>
              <a:tr h="186547">
                <a:tc>
                  <a:txBody>
                    <a:bodyPr/>
                    <a:lstStyle/>
                    <a:p>
                      <a:pPr algn="ctr"/>
                      <a:r>
                        <a:rPr kumimoji="1" lang="en-US" altLang="ja-JP" sz="1600" dirty="0">
                          <a:solidFill>
                            <a:srgbClr val="FF00FF"/>
                          </a:solidFill>
                        </a:rPr>
                        <a:t>12</a:t>
                      </a:r>
                      <a:endParaRPr kumimoji="1" lang="ja-JP" altLang="en-US" sz="1600" dirty="0">
                        <a:solidFill>
                          <a:srgbClr val="FF00FF"/>
                        </a:solidFill>
                      </a:endParaRPr>
                    </a:p>
                  </a:txBody>
                  <a:tcPr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600" dirty="0">
                          <a:solidFill>
                            <a:schemeClr val="accent6">
                              <a:lumMod val="75000"/>
                            </a:schemeClr>
                          </a:solidFill>
                        </a:rPr>
                        <a:t>fitting distribution</a:t>
                      </a:r>
                      <a:endParaRPr kumimoji="1" lang="ja-JP" altLang="en-US" sz="1600" dirty="0">
                        <a:solidFill>
                          <a:schemeClr val="accent6">
                            <a:lumMod val="75000"/>
                          </a:schemeClr>
                        </a:solidFill>
                      </a:endParaRPr>
                    </a:p>
                  </a:txBody>
                  <a:tcPr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kumimoji="1" lang="en-US" altLang="ja-JP" sz="1600" baseline="0">
                          <a:solidFill>
                            <a:srgbClr val="FF00FF"/>
                          </a:solidFill>
                        </a:rPr>
                        <a:t>popular </a:t>
                      </a:r>
                      <a:r>
                        <a:rPr kumimoji="1" lang="en-US" altLang="ja-JP" sz="1600" baseline="0" dirty="0">
                          <a:solidFill>
                            <a:srgbClr val="FF00FF"/>
                          </a:solidFill>
                        </a:rPr>
                        <a:t>economy</a:t>
                      </a:r>
                      <a:endParaRPr kumimoji="1" lang="ja-JP" altLang="en-US" sz="1600" baseline="0" dirty="0">
                        <a:solidFill>
                          <a:srgbClr val="FF00FF"/>
                        </a:solidFill>
                      </a:endParaRPr>
                    </a:p>
                  </a:txBody>
                  <a:tcPr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ctr"/>
                      <a:r>
                        <a:rPr kumimoji="1" lang="en-US" altLang="ja-JP" sz="1600" baseline="0" dirty="0">
                          <a:solidFill>
                            <a:schemeClr val="accent1">
                              <a:lumMod val="75000"/>
                            </a:schemeClr>
                          </a:solidFill>
                        </a:rPr>
                        <a:t>current economy</a:t>
                      </a:r>
                      <a:endParaRPr kumimoji="1" lang="ja-JP" altLang="en-US" sz="1600" baseline="0" dirty="0">
                        <a:solidFill>
                          <a:schemeClr val="accent1">
                            <a:lumMod val="75000"/>
                          </a:schemeClr>
                        </a:solidFill>
                      </a:endParaRPr>
                    </a:p>
                  </a:txBody>
                  <a:tcPr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9606020"/>
                  </a:ext>
                </a:extLst>
              </a:tr>
              <a:tr h="186547">
                <a:tc>
                  <a:txBody>
                    <a:bodyPr/>
                    <a:lstStyle/>
                    <a:p>
                      <a:pPr algn="ctr"/>
                      <a:r>
                        <a:rPr kumimoji="1" lang="en-US" altLang="ja-JP" sz="1600" dirty="0">
                          <a:solidFill>
                            <a:srgbClr val="FF00FF"/>
                          </a:solidFill>
                        </a:rPr>
                        <a:t>13</a:t>
                      </a:r>
                      <a:endParaRPr kumimoji="1" lang="ja-JP" altLang="en-US" sz="1600" dirty="0">
                        <a:solidFill>
                          <a:srgbClr val="FF00FF"/>
                        </a:solidFill>
                      </a:endParaRPr>
                    </a:p>
                  </a:txBody>
                  <a:tcPr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600" dirty="0">
                          <a:solidFill>
                            <a:schemeClr val="accent6">
                              <a:lumMod val="75000"/>
                            </a:schemeClr>
                          </a:solidFill>
                        </a:rPr>
                        <a:t>covenant</a:t>
                      </a:r>
                      <a:endParaRPr kumimoji="1" lang="ja-JP" altLang="en-US" sz="1600" dirty="0">
                        <a:solidFill>
                          <a:schemeClr val="accent6">
                            <a:lumMod val="75000"/>
                          </a:schemeClr>
                        </a:solidFill>
                      </a:endParaRPr>
                    </a:p>
                  </a:txBody>
                  <a:tcPr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kumimoji="1" lang="en-US" altLang="ja-JP" sz="1600" baseline="0" dirty="0">
                          <a:solidFill>
                            <a:srgbClr val="FF00FF"/>
                          </a:solidFill>
                        </a:rPr>
                        <a:t>non-money consideration</a:t>
                      </a:r>
                      <a:endParaRPr kumimoji="1" lang="ja-JP" altLang="en-US" sz="1600" baseline="0" dirty="0">
                        <a:solidFill>
                          <a:srgbClr val="FF00FF"/>
                        </a:solidFill>
                      </a:endParaRPr>
                    </a:p>
                  </a:txBody>
                  <a:tcPr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ctr"/>
                      <a:r>
                        <a:rPr kumimoji="1" lang="en-US" altLang="ja-JP" sz="1600" baseline="0" dirty="0">
                          <a:solidFill>
                            <a:schemeClr val="accent1">
                              <a:lumMod val="75000"/>
                            </a:schemeClr>
                          </a:solidFill>
                        </a:rPr>
                        <a:t>contract</a:t>
                      </a:r>
                      <a:endParaRPr kumimoji="1" lang="ja-JP" altLang="en-US" sz="1600" baseline="0" dirty="0">
                        <a:solidFill>
                          <a:schemeClr val="accent1">
                            <a:lumMod val="75000"/>
                          </a:schemeClr>
                        </a:solidFill>
                      </a:endParaRPr>
                    </a:p>
                  </a:txBody>
                  <a:tcPr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8983649"/>
                  </a:ext>
                </a:extLst>
              </a:tr>
              <a:tr h="186547">
                <a:tc>
                  <a:txBody>
                    <a:bodyPr/>
                    <a:lstStyle/>
                    <a:p>
                      <a:pPr algn="ctr"/>
                      <a:r>
                        <a:rPr kumimoji="1" lang="en-US" altLang="ja-JP" sz="1600" dirty="0">
                          <a:solidFill>
                            <a:srgbClr val="FF00FF"/>
                          </a:solidFill>
                        </a:rPr>
                        <a:t>14</a:t>
                      </a:r>
                      <a:endParaRPr kumimoji="1" lang="ja-JP" altLang="en-US" sz="1600" dirty="0">
                        <a:solidFill>
                          <a:srgbClr val="FF00FF"/>
                        </a:solidFill>
                      </a:endParaRPr>
                    </a:p>
                  </a:txBody>
                  <a:tcPr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600" dirty="0">
                          <a:solidFill>
                            <a:schemeClr val="accent6">
                              <a:lumMod val="75000"/>
                            </a:schemeClr>
                          </a:solidFill>
                        </a:rPr>
                        <a:t>obligation</a:t>
                      </a:r>
                      <a:endParaRPr kumimoji="1" lang="ja-JP" altLang="en-US" sz="1600" dirty="0">
                        <a:solidFill>
                          <a:schemeClr val="accent6">
                            <a:lumMod val="75000"/>
                          </a:schemeClr>
                        </a:solidFill>
                      </a:endParaRPr>
                    </a:p>
                  </a:txBody>
                  <a:tcPr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kumimoji="1" lang="en-US" altLang="ja-JP" sz="1600" baseline="0" dirty="0">
                          <a:solidFill>
                            <a:srgbClr val="FF00FF"/>
                          </a:solidFill>
                        </a:rPr>
                        <a:t>humane alternative</a:t>
                      </a:r>
                      <a:endParaRPr kumimoji="1" lang="ja-JP" altLang="en-US" sz="1600" baseline="0" dirty="0">
                        <a:solidFill>
                          <a:srgbClr val="FF00FF"/>
                        </a:solidFill>
                      </a:endParaRPr>
                    </a:p>
                  </a:txBody>
                  <a:tcPr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ctr"/>
                      <a:r>
                        <a:rPr kumimoji="1" lang="en-US" altLang="ja-JP" sz="1600" baseline="0" dirty="0">
                          <a:solidFill>
                            <a:schemeClr val="accent1">
                              <a:lumMod val="75000"/>
                            </a:schemeClr>
                          </a:solidFill>
                        </a:rPr>
                        <a:t>duty</a:t>
                      </a:r>
                      <a:endParaRPr kumimoji="1" lang="ja-JP" altLang="en-US" sz="1600" baseline="0" dirty="0">
                        <a:solidFill>
                          <a:schemeClr val="accent1">
                            <a:lumMod val="75000"/>
                          </a:schemeClr>
                        </a:solidFill>
                      </a:endParaRPr>
                    </a:p>
                  </a:txBody>
                  <a:tcPr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0464655"/>
                  </a:ext>
                </a:extLst>
              </a:tr>
              <a:tr h="186547">
                <a:tc>
                  <a:txBody>
                    <a:bodyPr/>
                    <a:lstStyle/>
                    <a:p>
                      <a:pPr algn="ctr"/>
                      <a:r>
                        <a:rPr kumimoji="1" lang="en-US" altLang="ja-JP" sz="1600" dirty="0">
                          <a:solidFill>
                            <a:srgbClr val="FF00FF"/>
                          </a:solidFill>
                        </a:rPr>
                        <a:t>15</a:t>
                      </a:r>
                      <a:endParaRPr kumimoji="1" lang="ja-JP" altLang="en-US" sz="1600" dirty="0">
                        <a:solidFill>
                          <a:srgbClr val="FF00FF"/>
                        </a:solidFill>
                      </a:endParaRPr>
                    </a:p>
                  </a:txBody>
                  <a:tcPr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600" dirty="0">
                          <a:solidFill>
                            <a:schemeClr val="accent6">
                              <a:lumMod val="75000"/>
                            </a:schemeClr>
                          </a:solidFill>
                        </a:rPr>
                        <a:t>independence</a:t>
                      </a:r>
                      <a:endParaRPr kumimoji="1" lang="ja-JP" altLang="en-US" sz="1600" dirty="0">
                        <a:solidFill>
                          <a:schemeClr val="accent6">
                            <a:lumMod val="75000"/>
                          </a:schemeClr>
                        </a:solidFill>
                      </a:endParaRPr>
                    </a:p>
                  </a:txBody>
                  <a:tcPr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kumimoji="1" lang="en-US" altLang="ja-JP" sz="1200" baseline="0" dirty="0">
                          <a:solidFill>
                            <a:srgbClr val="FF00FF"/>
                          </a:solidFill>
                        </a:rPr>
                        <a:t>not concerned simply with paying their taxes, but </a:t>
                      </a:r>
                      <a:br>
                        <a:rPr kumimoji="1" lang="en-US" altLang="ja-JP" sz="1200" baseline="0" dirty="0">
                          <a:solidFill>
                            <a:srgbClr val="FF00FF"/>
                          </a:solidFill>
                        </a:rPr>
                      </a:br>
                      <a:r>
                        <a:rPr kumimoji="1" lang="en-US" altLang="ja-JP" sz="1200" b="0" baseline="0" dirty="0">
                          <a:solidFill>
                            <a:srgbClr val="FF00FF"/>
                          </a:solidFill>
                        </a:rPr>
                        <a:t>in</a:t>
                      </a:r>
                      <a:r>
                        <a:rPr kumimoji="1" lang="ja-JP" altLang="en-US" sz="1200" b="0" baseline="0" dirty="0">
                          <a:solidFill>
                            <a:srgbClr val="FF00FF"/>
                          </a:solidFill>
                        </a:rPr>
                        <a:t> </a:t>
                      </a:r>
                      <a:r>
                        <a:rPr kumimoji="1" lang="en-US" altLang="ja-JP" sz="1200" b="1" baseline="0" dirty="0">
                          <a:solidFill>
                            <a:srgbClr val="FF00FF"/>
                          </a:solidFill>
                        </a:rPr>
                        <a:t>their own quiet way </a:t>
                      </a:r>
                      <a:r>
                        <a:rPr kumimoji="1" lang="en-US" altLang="ja-JP" sz="1200" baseline="0" dirty="0">
                          <a:solidFill>
                            <a:srgbClr val="FF00FF"/>
                          </a:solidFill>
                        </a:rPr>
                        <a:t>sustain the life of society</a:t>
                      </a:r>
                    </a:p>
                  </a:txBody>
                  <a:tcPr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ctr"/>
                      <a:r>
                        <a:rPr kumimoji="1" lang="en-US" altLang="ja-JP" sz="1600" baseline="0" dirty="0">
                          <a:solidFill>
                            <a:schemeClr val="accent1">
                              <a:lumMod val="75000"/>
                            </a:schemeClr>
                          </a:solidFill>
                        </a:rPr>
                        <a:t>tax</a:t>
                      </a:r>
                      <a:endParaRPr kumimoji="1" lang="ja-JP" altLang="en-US" sz="1600" baseline="0" dirty="0">
                        <a:solidFill>
                          <a:schemeClr val="accent1">
                            <a:lumMod val="75000"/>
                          </a:schemeClr>
                        </a:solidFill>
                      </a:endParaRPr>
                    </a:p>
                  </a:txBody>
                  <a:tcPr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3823349"/>
                  </a:ext>
                </a:extLst>
              </a:tr>
              <a:tr h="186547">
                <a:tc>
                  <a:txBody>
                    <a:bodyPr/>
                    <a:lstStyle/>
                    <a:p>
                      <a:pPr algn="ctr"/>
                      <a:r>
                        <a:rPr kumimoji="1" lang="en-US" altLang="ja-JP" sz="1600" i="0" dirty="0">
                          <a:solidFill>
                            <a:srgbClr val="FF00FF"/>
                          </a:solidFill>
                        </a:rPr>
                        <a:t>16</a:t>
                      </a:r>
                      <a:endParaRPr kumimoji="1" lang="ja-JP" altLang="en-US" sz="1600" i="0" dirty="0">
                        <a:solidFill>
                          <a:srgbClr val="FF00FF"/>
                        </a:solidFill>
                      </a:endParaRPr>
                    </a:p>
                  </a:txBody>
                  <a:tcPr marT="0" marB="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kumimoji="1" lang="en-US" altLang="ja-JP" sz="1600" i="1" dirty="0">
                          <a:solidFill>
                            <a:schemeClr val="accent6">
                              <a:lumMod val="75000"/>
                            </a:schemeClr>
                          </a:solidFill>
                        </a:rPr>
                        <a:t>persona</a:t>
                      </a:r>
                      <a:endParaRPr kumimoji="1" lang="ja-JP" altLang="en-US" sz="1600" i="1" dirty="0">
                        <a:solidFill>
                          <a:schemeClr val="accent6">
                            <a:lumMod val="75000"/>
                          </a:schemeClr>
                        </a:solidFill>
                      </a:endParaRPr>
                    </a:p>
                  </a:txBody>
                  <a:tcPr marT="0" marB="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gridSpan="2">
                  <a:txBody>
                    <a:bodyPr/>
                    <a:lstStyle/>
                    <a:p>
                      <a:pPr algn="ctr"/>
                      <a:r>
                        <a:rPr kumimoji="1" lang="en-US" altLang="ja-JP" sz="1600" i="1" baseline="0" dirty="0">
                          <a:solidFill>
                            <a:srgbClr val="FF00FF"/>
                          </a:solidFill>
                        </a:rPr>
                        <a:t>persona sui juris </a:t>
                      </a:r>
                      <a:r>
                        <a:rPr kumimoji="1" lang="en-US" altLang="ja-JP" sz="1600" baseline="0" dirty="0">
                          <a:solidFill>
                            <a:srgbClr val="FF00FF"/>
                          </a:solidFill>
                        </a:rPr>
                        <a:t>(legal person)</a:t>
                      </a:r>
                      <a:endParaRPr kumimoji="1" lang="ja-JP" altLang="en-US" sz="1600" baseline="0" dirty="0">
                        <a:solidFill>
                          <a:srgbClr val="FF00FF"/>
                        </a:solidFill>
                      </a:endParaRPr>
                    </a:p>
                  </a:txBody>
                  <a:tcPr marT="0" marB="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ctr"/>
                      <a:r>
                        <a:rPr kumimoji="1" lang="en-US" altLang="ja-JP" sz="1600" i="1" baseline="0" dirty="0">
                          <a:solidFill>
                            <a:schemeClr val="accent1">
                              <a:lumMod val="75000"/>
                            </a:schemeClr>
                          </a:solidFill>
                        </a:rPr>
                        <a:t>juris</a:t>
                      </a:r>
                      <a:endParaRPr kumimoji="1" lang="ja-JP" altLang="en-US" sz="1600" i="1" baseline="0" dirty="0">
                        <a:solidFill>
                          <a:schemeClr val="accent1">
                            <a:lumMod val="75000"/>
                          </a:schemeClr>
                        </a:solidFill>
                      </a:endParaRPr>
                    </a:p>
                  </a:txBody>
                  <a:tcPr marT="0" marB="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38236983"/>
                  </a:ext>
                </a:extLst>
              </a:tr>
            </a:tbl>
          </a:graphicData>
        </a:graphic>
      </p:graphicFrame>
      <p:sp>
        <p:nvSpPr>
          <p:cNvPr id="12" name="テキスト ボックス 11">
            <a:extLst>
              <a:ext uri="{FF2B5EF4-FFF2-40B4-BE49-F238E27FC236}">
                <a16:creationId xmlns:a16="http://schemas.microsoft.com/office/drawing/2014/main" id="{F7AEB0E7-C20C-4728-98A2-D5E943B37E43}"/>
              </a:ext>
            </a:extLst>
          </p:cNvPr>
          <p:cNvSpPr txBox="1"/>
          <p:nvPr/>
        </p:nvSpPr>
        <p:spPr>
          <a:xfrm>
            <a:off x="802988" y="6378831"/>
            <a:ext cx="7583743"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We need not walls but </a:t>
            </a:r>
            <a:r>
              <a:rPr kumimoji="1" lang="en-US" altLang="ja-JP" sz="1400" b="0" i="0" u="none" strike="noStrike" kern="1200" cap="none" spc="0" normalizeH="0" baseline="0" noProof="0" dirty="0">
                <a:ln>
                  <a:noFill/>
                </a:ln>
                <a:solidFill>
                  <a:srgbClr val="FF00FF"/>
                </a:solidFill>
                <a:effectLst/>
                <a:uLnTx/>
                <a:uFillTx/>
                <a:latin typeface="Calibri" panose="020F0502020204030204"/>
                <a:ea typeface="ＭＳ Ｐゴシック" panose="020B0600070205080204" pitchFamily="50" charset="-128"/>
                <a:cs typeface="+mn-cs"/>
              </a:rPr>
              <a:t>bridges</a:t>
            </a:r>
            <a:r>
              <a:rPr kumimoji="1" lang="en-US" altLang="ja-JP"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because everything </a:t>
            </a:r>
            <a:r>
              <a:rPr kumimoji="1" lang="en-US" altLang="ja-JP" sz="14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t>is interconnected.</a:t>
            </a:r>
            <a:br>
              <a:rPr kumimoji="1" lang="en-US" altLang="ja-JP"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br>
            <a:r>
              <a:rPr kumimoji="1" lang="en-US" altLang="ja-JP" sz="1400" b="0" i="0" u="none" strike="noStrike" kern="1200" cap="none" spc="0" normalizeH="0" baseline="0" noProof="0" dirty="0">
                <a:ln>
                  <a:noFill/>
                </a:ln>
                <a:solidFill>
                  <a:srgbClr val="5B9BD5">
                    <a:lumMod val="75000"/>
                  </a:srgbClr>
                </a:solidFill>
                <a:effectLst/>
                <a:uLnTx/>
                <a:uFillTx/>
                <a:latin typeface="Calibri" panose="020F0502020204030204"/>
                <a:ea typeface="ＭＳ Ｐゴシック" panose="020B0600070205080204" pitchFamily="50" charset="-128"/>
                <a:cs typeface="+mn-cs"/>
              </a:rPr>
              <a:t>Individuals who happen to be caught up in that system</a:t>
            </a:r>
            <a:r>
              <a:rPr kumimoji="1" lang="en-US" altLang="ja-JP"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you love, but you seek to defeat </a:t>
            </a:r>
            <a:r>
              <a:rPr kumimoji="1" lang="en-US" altLang="ja-JP" sz="1400" b="0" i="0" u="none" strike="noStrike" kern="1200" cap="none" spc="0" normalizeH="0" baseline="0" noProof="0" dirty="0">
                <a:ln>
                  <a:noFill/>
                </a:ln>
                <a:solidFill>
                  <a:srgbClr val="5B9BD5">
                    <a:lumMod val="75000"/>
                  </a:srgbClr>
                </a:solidFill>
                <a:effectLst/>
                <a:uLnTx/>
                <a:uFillTx/>
                <a:latin typeface="Calibri" panose="020F0502020204030204"/>
                <a:ea typeface="ＭＳ Ｐゴシック" panose="020B0600070205080204" pitchFamily="50" charset="-128"/>
                <a:cs typeface="+mn-cs"/>
              </a:rPr>
              <a:t>the system</a:t>
            </a:r>
            <a:r>
              <a:rPr kumimoji="1" lang="en-US" altLang="ja-JP"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endPar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5" name="スライド番号プレースホルダー 4">
            <a:extLst>
              <a:ext uri="{FF2B5EF4-FFF2-40B4-BE49-F238E27FC236}">
                <a16:creationId xmlns:a16="http://schemas.microsoft.com/office/drawing/2014/main" id="{FD3242F5-9DD0-4508-84DF-7114F8CAA905}"/>
              </a:ext>
            </a:extLst>
          </p:cNvPr>
          <p:cNvSpPr>
            <a:spLocks noGrp="1"/>
          </p:cNvSpPr>
          <p:nvPr>
            <p:ph type="sldNum" sz="quarter" idx="12"/>
          </p:nvPr>
        </p:nvSpPr>
        <p:spPr>
          <a:xfrm>
            <a:off x="7086600" y="6548074"/>
            <a:ext cx="2057400" cy="365125"/>
          </a:xfrm>
        </p:spPr>
        <p:txBody>
          <a:bodyPr/>
          <a:lstStyle/>
          <a:p>
            <a:fld id="{0964516F-A834-419C-8A77-8FB5B980A6CF}" type="slidenum">
              <a:rPr kumimoji="1" lang="ja-JP" altLang="en-US" sz="1600" smtClean="0"/>
              <a:t>2</a:t>
            </a:fld>
            <a:endParaRPr kumimoji="1" lang="ja-JP" altLang="en-US" sz="1600" dirty="0"/>
          </a:p>
        </p:txBody>
      </p:sp>
      <p:sp>
        <p:nvSpPr>
          <p:cNvPr id="6" name="テキスト ボックス 5">
            <a:extLst>
              <a:ext uri="{FF2B5EF4-FFF2-40B4-BE49-F238E27FC236}">
                <a16:creationId xmlns:a16="http://schemas.microsoft.com/office/drawing/2014/main" id="{9E307EAB-CF3C-4CB5-AA91-2CADCD8DD0F7}"/>
              </a:ext>
            </a:extLst>
          </p:cNvPr>
          <p:cNvSpPr txBox="1"/>
          <p:nvPr/>
        </p:nvSpPr>
        <p:spPr>
          <a:xfrm>
            <a:off x="0" y="6273785"/>
            <a:ext cx="1324402" cy="400110"/>
          </a:xfrm>
          <a:prstGeom prst="rect">
            <a:avLst/>
          </a:prstGeom>
          <a:noFill/>
        </p:spPr>
        <p:txBody>
          <a:bodyPr wrap="none" rtlCol="0">
            <a:spAutoFit/>
          </a:bodyPr>
          <a:lstStyle/>
          <a:p>
            <a:r>
              <a:rPr kumimoji="1" lang="en-US" altLang="ja-JP" sz="1000" dirty="0"/>
              <a:t>16</a:t>
            </a:r>
            <a:r>
              <a:rPr kumimoji="1" lang="ja-JP" altLang="en-US" sz="1000" dirty="0"/>
              <a:t>番の説明だけは、</a:t>
            </a:r>
            <a:endParaRPr kumimoji="1" lang="en-US" altLang="ja-JP" sz="1000" dirty="0"/>
          </a:p>
          <a:p>
            <a:r>
              <a:rPr kumimoji="1" lang="ja-JP" altLang="en-US" sz="1000" dirty="0"/>
              <a:t>私のブログの</a:t>
            </a:r>
            <a:r>
              <a:rPr kumimoji="1" lang="ja-JP" altLang="en-US" sz="1000" dirty="0">
                <a:hlinkClick r:id="rId8"/>
              </a:rPr>
              <a:t>ここ</a:t>
            </a:r>
            <a:r>
              <a:rPr kumimoji="1" lang="ja-JP" altLang="en-US" sz="1000" dirty="0"/>
              <a:t>に。</a:t>
            </a:r>
          </a:p>
        </p:txBody>
      </p:sp>
    </p:spTree>
    <p:extLst>
      <p:ext uri="{BB962C8B-B14F-4D97-AF65-F5344CB8AC3E}">
        <p14:creationId xmlns:p14="http://schemas.microsoft.com/office/powerpoint/2010/main" val="3714654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BDAEB8-43FE-4E22-9398-58B586F1279A}"/>
              </a:ext>
            </a:extLst>
          </p:cNvPr>
          <p:cNvSpPr>
            <a:spLocks noGrp="1"/>
          </p:cNvSpPr>
          <p:nvPr>
            <p:ph type="title"/>
          </p:nvPr>
        </p:nvSpPr>
        <p:spPr>
          <a:xfrm>
            <a:off x="628650" y="-94773"/>
            <a:ext cx="7886700" cy="956719"/>
          </a:xfrm>
        </p:spPr>
        <p:txBody>
          <a:bodyPr>
            <a:normAutofit/>
          </a:bodyPr>
          <a:lstStyle/>
          <a:p>
            <a:pPr algn="ctr"/>
            <a:r>
              <a:rPr kumimoji="1" lang="en-US" altLang="ja-JP" sz="2400" dirty="0"/>
              <a:t>bridge 1</a:t>
            </a:r>
            <a:r>
              <a:rPr kumimoji="1" lang="ja-JP" altLang="en-US" sz="2400" dirty="0"/>
              <a:t>：</a:t>
            </a:r>
            <a:r>
              <a:rPr kumimoji="1" lang="en-US" altLang="ja-JP" dirty="0"/>
              <a:t>common good</a:t>
            </a:r>
            <a:br>
              <a:rPr kumimoji="1" lang="en-US" altLang="ja-JP" dirty="0"/>
            </a:br>
            <a:r>
              <a:rPr lang="en-US" altLang="ja-JP" sz="1600" dirty="0"/>
              <a:t>Laudato Si’ 156-158</a:t>
            </a:r>
            <a:r>
              <a:rPr lang="ja-JP" altLang="en-US" sz="1600" dirty="0"/>
              <a:t> 　 共通善の原理</a:t>
            </a:r>
            <a:endParaRPr kumimoji="1" lang="ja-JP" altLang="en-US" sz="1600" dirty="0"/>
          </a:p>
        </p:txBody>
      </p:sp>
      <p:sp>
        <p:nvSpPr>
          <p:cNvPr id="3" name="コンテンツ プレースホルダー 2">
            <a:extLst>
              <a:ext uri="{FF2B5EF4-FFF2-40B4-BE49-F238E27FC236}">
                <a16:creationId xmlns:a16="http://schemas.microsoft.com/office/drawing/2014/main" id="{E90999AD-0BA7-4C8D-8DEE-AB88E8E1D0AC}"/>
              </a:ext>
            </a:extLst>
          </p:cNvPr>
          <p:cNvSpPr>
            <a:spLocks noGrp="1"/>
          </p:cNvSpPr>
          <p:nvPr>
            <p:ph sz="half" idx="1"/>
          </p:nvPr>
        </p:nvSpPr>
        <p:spPr>
          <a:xfrm>
            <a:off x="0" y="885466"/>
            <a:ext cx="4270225" cy="5150059"/>
          </a:xfrm>
        </p:spPr>
        <p:txBody>
          <a:bodyPr>
            <a:noAutofit/>
          </a:bodyPr>
          <a:lstStyle/>
          <a:p>
            <a:pPr marL="0" indent="0" algn="just">
              <a:lnSpc>
                <a:spcPct val="100000"/>
              </a:lnSpc>
              <a:buNone/>
            </a:pPr>
            <a:r>
              <a:rPr lang="en-US" altLang="ja-JP" sz="1200" dirty="0"/>
              <a:t>156. An integral ecology is inseparable from the notion of the </a:t>
            </a:r>
            <a:r>
              <a:rPr lang="en-US" altLang="ja-JP" sz="1200" dirty="0">
                <a:solidFill>
                  <a:srgbClr val="FF0000"/>
                </a:solidFill>
              </a:rPr>
              <a:t>common good</a:t>
            </a:r>
            <a:r>
              <a:rPr lang="en-US" altLang="ja-JP" sz="1200" dirty="0"/>
              <a:t>, a central and unifying principle of social ethics.  The </a:t>
            </a:r>
            <a:r>
              <a:rPr lang="en-US" altLang="ja-JP" sz="1200" dirty="0">
                <a:solidFill>
                  <a:srgbClr val="FF0000"/>
                </a:solidFill>
              </a:rPr>
              <a:t>common good </a:t>
            </a:r>
            <a:r>
              <a:rPr lang="en-US" altLang="ja-JP" sz="1200" dirty="0"/>
              <a:t>is “the sum of those conditions of social life which allow social groups and their individual members relatively thorough and ready access to their own fulfilment”. (</a:t>
            </a:r>
            <a:r>
              <a:rPr lang="en-US" altLang="ja-JP" sz="1200" i="1" dirty="0"/>
              <a:t>Gaudium et Spes</a:t>
            </a:r>
            <a:r>
              <a:rPr lang="en-US" altLang="ja-JP" sz="1200" dirty="0"/>
              <a:t>, 26.)</a:t>
            </a:r>
          </a:p>
          <a:p>
            <a:pPr marL="0" indent="0" algn="just">
              <a:lnSpc>
                <a:spcPct val="100000"/>
              </a:lnSpc>
              <a:buNone/>
            </a:pPr>
            <a:r>
              <a:rPr lang="en-US" altLang="ja-JP" sz="1200" dirty="0"/>
              <a:t>157. Underlying the principle of the </a:t>
            </a:r>
            <a:r>
              <a:rPr lang="en-US" altLang="ja-JP" sz="1200" dirty="0">
                <a:solidFill>
                  <a:srgbClr val="FF0000"/>
                </a:solidFill>
              </a:rPr>
              <a:t>common good </a:t>
            </a:r>
            <a:r>
              <a:rPr lang="en-US" altLang="ja-JP" sz="1200" dirty="0"/>
              <a:t>is respect for the </a:t>
            </a:r>
            <a:r>
              <a:rPr lang="en-US" altLang="ja-JP" sz="1200" dirty="0">
                <a:solidFill>
                  <a:srgbClr val="FF0000"/>
                </a:solidFill>
              </a:rPr>
              <a:t>human person </a:t>
            </a:r>
            <a:r>
              <a:rPr lang="en-US" altLang="ja-JP" sz="1200" dirty="0"/>
              <a:t>as such, endowed with basic and inalienable rights ordered to </a:t>
            </a:r>
            <a:r>
              <a:rPr lang="en-US" altLang="ja-JP" sz="1200" dirty="0">
                <a:solidFill>
                  <a:srgbClr val="FF0000"/>
                </a:solidFill>
              </a:rPr>
              <a:t>his or her integral development</a:t>
            </a:r>
            <a:r>
              <a:rPr lang="en-US" altLang="ja-JP" sz="1200" dirty="0"/>
              <a:t>. </a:t>
            </a:r>
            <a:r>
              <a:rPr lang="ja-JP" altLang="en-US" sz="1200" dirty="0"/>
              <a:t> </a:t>
            </a:r>
            <a:r>
              <a:rPr lang="en-US" altLang="ja-JP" sz="1200" dirty="0"/>
              <a:t>It has also to do with the overall welfare of society and the development of a variety of intermediate groups, applying the principle of subsidiarity.  Outstanding among those groups is the family, as the basic cell of society.  Finally, the common good calls for social peace, the stability and security provided by a certain order which cannot be achieved without particular concern for distributive justice; whenever this is violated, violence always ensues.  Society as a whole, and the state in particular, are </a:t>
            </a:r>
            <a:r>
              <a:rPr lang="en-US" altLang="ja-JP" sz="1200" dirty="0">
                <a:solidFill>
                  <a:srgbClr val="FF0000"/>
                </a:solidFill>
              </a:rPr>
              <a:t>obliged</a:t>
            </a:r>
            <a:r>
              <a:rPr lang="en-US" altLang="ja-JP" sz="1200" dirty="0"/>
              <a:t> to defend and promote the </a:t>
            </a:r>
            <a:r>
              <a:rPr lang="en-US" altLang="ja-JP" sz="1200" dirty="0">
                <a:solidFill>
                  <a:srgbClr val="FF0000"/>
                </a:solidFill>
              </a:rPr>
              <a:t>common good</a:t>
            </a:r>
            <a:r>
              <a:rPr lang="en-US" altLang="ja-JP" sz="1200" dirty="0"/>
              <a:t>.</a:t>
            </a:r>
          </a:p>
          <a:p>
            <a:pPr marL="0" indent="0" algn="just">
              <a:lnSpc>
                <a:spcPct val="100000"/>
              </a:lnSpc>
              <a:buNone/>
            </a:pPr>
            <a:r>
              <a:rPr lang="en-US" altLang="ja-JP" sz="1200" dirty="0"/>
              <a:t>158. In the present condition of global society, where injustices abound and growing numbers of people are deprived of basic </a:t>
            </a:r>
            <a:r>
              <a:rPr lang="en-US" altLang="ja-JP" sz="1200" dirty="0">
                <a:solidFill>
                  <a:srgbClr val="FF0000"/>
                </a:solidFill>
              </a:rPr>
              <a:t>human rights </a:t>
            </a:r>
            <a:r>
              <a:rPr lang="en-US" altLang="ja-JP" sz="1200" dirty="0"/>
              <a:t>and considered expendable, the principle of the </a:t>
            </a:r>
            <a:r>
              <a:rPr lang="en-US" altLang="ja-JP" sz="1200" dirty="0">
                <a:solidFill>
                  <a:srgbClr val="FF0000"/>
                </a:solidFill>
              </a:rPr>
              <a:t>common good </a:t>
            </a:r>
            <a:r>
              <a:rPr lang="en-US" altLang="ja-JP" sz="1200" dirty="0"/>
              <a:t>immediately becomes, logically and inevitably, a summons to solidarity and a preferential option for the poorest of our brothers and sisters.  This option entails recognizing the implications of the universal destination of the world’s goods, but, as I mentioned in the Apostolic Exhortation Evangelii Gaudium, it demands before all else an appreciation of the immense dignity of the poor in the light of our deepest convictions as believers.  We need only look around us to see that, today, this option is in fact an ethical imperative essential for effectively attaining the </a:t>
            </a:r>
            <a:r>
              <a:rPr lang="en-US" altLang="ja-JP" sz="1200" dirty="0">
                <a:solidFill>
                  <a:srgbClr val="FF0000"/>
                </a:solidFill>
              </a:rPr>
              <a:t>common good</a:t>
            </a:r>
            <a:r>
              <a:rPr lang="en-US" altLang="ja-JP" sz="1200" dirty="0"/>
              <a:t>.</a:t>
            </a:r>
            <a:endParaRPr kumimoji="1" lang="ja-JP" altLang="en-US" sz="1200" dirty="0"/>
          </a:p>
        </p:txBody>
      </p:sp>
      <p:sp>
        <p:nvSpPr>
          <p:cNvPr id="4" name="コンテンツ プレースホルダー 3">
            <a:extLst>
              <a:ext uri="{FF2B5EF4-FFF2-40B4-BE49-F238E27FC236}">
                <a16:creationId xmlns:a16="http://schemas.microsoft.com/office/drawing/2014/main" id="{3A77E1B6-7D50-4C85-AB2B-A594355563EC}"/>
              </a:ext>
            </a:extLst>
          </p:cNvPr>
          <p:cNvSpPr>
            <a:spLocks noGrp="1"/>
          </p:cNvSpPr>
          <p:nvPr>
            <p:ph sz="half" idx="2"/>
          </p:nvPr>
        </p:nvSpPr>
        <p:spPr>
          <a:xfrm>
            <a:off x="4326373" y="885466"/>
            <a:ext cx="4817627" cy="5475769"/>
          </a:xfrm>
        </p:spPr>
        <p:txBody>
          <a:bodyPr>
            <a:noAutofit/>
          </a:bodyPr>
          <a:lstStyle/>
          <a:p>
            <a:pPr marL="0" indent="0" algn="just">
              <a:lnSpc>
                <a:spcPct val="110000"/>
              </a:lnSpc>
              <a:spcBef>
                <a:spcPts val="0"/>
              </a:spcBef>
              <a:buNone/>
            </a:pPr>
            <a:r>
              <a:rPr lang="en-US" altLang="ja-JP" sz="1200" dirty="0"/>
              <a:t>156.</a:t>
            </a:r>
            <a:r>
              <a:rPr lang="ja-JP" altLang="en-US" sz="1200" dirty="0"/>
              <a:t>　エコロジーを一つに高次統合するためには、社会倫理を一つにまとめる中心原理である共通善の概念が不可欠です。何故なら</a:t>
            </a:r>
            <a:r>
              <a:rPr lang="ja-JP" altLang="en-US" sz="1200" dirty="0">
                <a:solidFill>
                  <a:srgbClr val="FF0000"/>
                </a:solidFill>
              </a:rPr>
              <a:t>共通善とは、「社会的グループとその</a:t>
            </a:r>
            <a:r>
              <a:rPr lang="en-US" altLang="ja-JP" sz="1200" dirty="0">
                <a:solidFill>
                  <a:srgbClr val="FF0000"/>
                </a:solidFill>
              </a:rPr>
              <a:t>individual members</a:t>
            </a:r>
            <a:r>
              <a:rPr lang="ja-JP" altLang="en-US" sz="1200" dirty="0">
                <a:solidFill>
                  <a:srgbClr val="FF0000"/>
                </a:solidFill>
              </a:rPr>
              <a:t>とが、より完全に、より容易に、それぞれの</a:t>
            </a:r>
            <a:r>
              <a:rPr lang="en-US" altLang="ja-JP" sz="1200" dirty="0">
                <a:solidFill>
                  <a:srgbClr val="FF0000"/>
                </a:solidFill>
              </a:rPr>
              <a:t>fulfilment</a:t>
            </a:r>
            <a:r>
              <a:rPr lang="ja-JP" altLang="en-US" sz="1200" dirty="0">
                <a:solidFill>
                  <a:srgbClr val="FF0000"/>
                </a:solidFill>
              </a:rPr>
              <a:t>（自己完成）を達成できるようにするための、社会生活の諸条件の総体」（現代世界憲章、</a:t>
            </a:r>
            <a:r>
              <a:rPr lang="en-US" altLang="ja-JP" sz="1200" dirty="0">
                <a:solidFill>
                  <a:srgbClr val="FF0000"/>
                </a:solidFill>
              </a:rPr>
              <a:t>26.</a:t>
            </a:r>
            <a:r>
              <a:rPr lang="ja-JP" altLang="en-US" sz="1200" dirty="0">
                <a:solidFill>
                  <a:srgbClr val="FF0000"/>
                </a:solidFill>
              </a:rPr>
              <a:t>）</a:t>
            </a:r>
            <a:r>
              <a:rPr lang="ja-JP" altLang="en-US" sz="1200" dirty="0"/>
              <a:t>だからです。</a:t>
            </a:r>
            <a:endParaRPr lang="en-US" altLang="ja-JP" sz="1200" dirty="0"/>
          </a:p>
          <a:p>
            <a:pPr marL="0" indent="0" algn="just">
              <a:lnSpc>
                <a:spcPct val="110000"/>
              </a:lnSpc>
              <a:spcBef>
                <a:spcPts val="0"/>
              </a:spcBef>
              <a:buNone/>
            </a:pPr>
            <a:endParaRPr lang="en-US" altLang="ja-JP" sz="1200" dirty="0"/>
          </a:p>
          <a:p>
            <a:pPr marL="0" indent="0" algn="just">
              <a:lnSpc>
                <a:spcPct val="110000"/>
              </a:lnSpc>
              <a:spcBef>
                <a:spcPts val="0"/>
              </a:spcBef>
              <a:buNone/>
            </a:pPr>
            <a:r>
              <a:rPr lang="en-US" altLang="ja-JP" sz="1200" dirty="0"/>
              <a:t>157</a:t>
            </a:r>
            <a:r>
              <a:rPr lang="ja-JP" altLang="en-US" sz="1200" dirty="0"/>
              <a:t>．　則ち、</a:t>
            </a:r>
            <a:r>
              <a:rPr lang="ja-JP" altLang="en-US" sz="1200" dirty="0">
                <a:solidFill>
                  <a:srgbClr val="FF0000"/>
                </a:solidFill>
              </a:rPr>
              <a:t>各自が高次統合展開</a:t>
            </a:r>
            <a:r>
              <a:rPr lang="ja-JP" altLang="en-US" sz="1200" dirty="0"/>
              <a:t>に向かうよう命じられ、不可譲不可奪の基本的</a:t>
            </a:r>
            <a:r>
              <a:rPr lang="en-US" altLang="ja-JP" sz="1200" dirty="0"/>
              <a:t>rights</a:t>
            </a:r>
            <a:r>
              <a:rPr lang="ja-JP" altLang="en-US" sz="1200" dirty="0"/>
              <a:t>を賦与された</a:t>
            </a:r>
            <a:r>
              <a:rPr lang="en-US" altLang="ja-JP" sz="1200" dirty="0">
                <a:solidFill>
                  <a:srgbClr val="FF0000"/>
                </a:solidFill>
              </a:rPr>
              <a:t>human person</a:t>
            </a:r>
            <a:r>
              <a:rPr lang="ja-JP" altLang="en-US" sz="1200" dirty="0"/>
              <a:t>、これを尊重することが、</a:t>
            </a:r>
            <a:r>
              <a:rPr lang="ja-JP" altLang="en-US" sz="1200" dirty="0">
                <a:solidFill>
                  <a:srgbClr val="FF0000"/>
                </a:solidFill>
              </a:rPr>
              <a:t>共通善</a:t>
            </a:r>
            <a:r>
              <a:rPr lang="ja-JP" altLang="en-US" sz="1200" dirty="0"/>
              <a:t>原理の前提です。従ってこの原理には、中間組織の発展と社会全体の福利厚生とを、補完性原理を適用しつつ両立させることが必要となってきます。この様な中間組織の中で傑出した存在であるのが、社会の基本細胞たる家族です。そしてこれが肝腎なことですが、共通善は、何らかの秩序がもたらす社会平和、安心安全の状況の下で成立するのであり、更に、このような状況は</a:t>
            </a:r>
            <a:r>
              <a:rPr lang="en-US" altLang="ja-JP" sz="1200" dirty="0"/>
              <a:t>distributive justice</a:t>
            </a:r>
            <a:r>
              <a:rPr lang="ja-JP" altLang="en-US" sz="1200" dirty="0"/>
              <a:t>への格別な配慮なくして達成されません。</a:t>
            </a:r>
            <a:r>
              <a:rPr lang="en-US" altLang="ja-JP" sz="1200" dirty="0"/>
              <a:t> </a:t>
            </a:r>
            <a:r>
              <a:rPr lang="ja-JP" altLang="en-US" sz="1200" dirty="0"/>
              <a:t>つまり</a:t>
            </a:r>
            <a:r>
              <a:rPr lang="en-US" altLang="ja-JP" sz="1200" dirty="0"/>
              <a:t>distributive justice</a:t>
            </a:r>
            <a:r>
              <a:rPr lang="ja-JP" altLang="en-US" sz="1200" dirty="0"/>
              <a:t>が損なわれるとき常に、暴力がその後にやってきます。ですから、一つにまとまった社会、中でも国家は特に、</a:t>
            </a:r>
            <a:r>
              <a:rPr lang="ja-JP" altLang="en-US" sz="1200" dirty="0">
                <a:solidFill>
                  <a:srgbClr val="FF0000"/>
                </a:solidFill>
              </a:rPr>
              <a:t>共通善</a:t>
            </a:r>
            <a:r>
              <a:rPr lang="ja-JP" altLang="en-US" sz="1200" dirty="0"/>
              <a:t>を保護し促進する</a:t>
            </a:r>
            <a:r>
              <a:rPr lang="en-US" altLang="ja-JP" sz="1200" dirty="0">
                <a:solidFill>
                  <a:srgbClr val="FF0000"/>
                </a:solidFill>
              </a:rPr>
              <a:t>obligation</a:t>
            </a:r>
            <a:r>
              <a:rPr lang="ja-JP" altLang="en-US" sz="1200" dirty="0"/>
              <a:t>（宗教的義務）を負っているのです。</a:t>
            </a:r>
            <a:endParaRPr lang="en-US" altLang="ja-JP" sz="1200" dirty="0"/>
          </a:p>
          <a:p>
            <a:pPr marL="0" indent="0" algn="just">
              <a:lnSpc>
                <a:spcPct val="110000"/>
              </a:lnSpc>
              <a:spcBef>
                <a:spcPts val="0"/>
              </a:spcBef>
              <a:buNone/>
            </a:pPr>
            <a:endParaRPr lang="en-US" altLang="ja-JP" sz="800" dirty="0"/>
          </a:p>
          <a:p>
            <a:pPr marL="0" indent="0" algn="just">
              <a:lnSpc>
                <a:spcPct val="110000"/>
              </a:lnSpc>
              <a:spcBef>
                <a:spcPts val="0"/>
              </a:spcBef>
              <a:buNone/>
            </a:pPr>
            <a:r>
              <a:rPr lang="en-US" altLang="ja-JP" sz="1200" dirty="0"/>
              <a:t>158</a:t>
            </a:r>
            <a:r>
              <a:rPr lang="ja-JP" altLang="en-US" sz="1200" dirty="0"/>
              <a:t>．　不正義が横行し、基本的</a:t>
            </a:r>
            <a:r>
              <a:rPr lang="en-US" altLang="ja-JP" sz="1200" dirty="0">
                <a:solidFill>
                  <a:srgbClr val="FF0000"/>
                </a:solidFill>
              </a:rPr>
              <a:t>human rights</a:t>
            </a:r>
            <a:r>
              <a:rPr lang="ja-JP" altLang="en-US" sz="1200" dirty="0"/>
              <a:t>が剥奪され消耗品とみなされる</a:t>
            </a:r>
            <a:r>
              <a:rPr lang="en-US" altLang="ja-JP" sz="1200" dirty="0"/>
              <a:t>people</a:t>
            </a:r>
            <a:r>
              <a:rPr lang="ja-JP" altLang="en-US" sz="1200" dirty="0"/>
              <a:t>の数が増えつつある現在のグローバル社会においては、</a:t>
            </a:r>
            <a:r>
              <a:rPr lang="ja-JP" altLang="en-US" sz="1200" dirty="0">
                <a:solidFill>
                  <a:srgbClr val="FF0000"/>
                </a:solidFill>
              </a:rPr>
              <a:t>共通善</a:t>
            </a:r>
            <a:r>
              <a:rPr lang="ja-JP" altLang="en-US" sz="1200" dirty="0"/>
              <a:t>原理はすぐさま、論理の帰結として自動的に</a:t>
            </a:r>
            <a:r>
              <a:rPr lang="en-US" altLang="ja-JP" sz="1200" dirty="0"/>
              <a:t>a summons to solidarity</a:t>
            </a:r>
            <a:r>
              <a:rPr lang="ja-JP" altLang="en-US" sz="1200" dirty="0"/>
              <a:t>（連帯召喚）となり、最も貧しい兄弟姉妹の優遇選択を求めます。この優遇選択は、地上の財貨は万人のためにあるという原理（</a:t>
            </a:r>
            <a:r>
              <a:rPr lang="en-US" altLang="ja-JP" sz="1200" dirty="0"/>
              <a:t>the universal destination of the world’s goods</a:t>
            </a:r>
            <a:r>
              <a:rPr lang="ja-JP" altLang="en-US" sz="1200" dirty="0"/>
              <a:t>）と密接なつながりがあるとお分かりでしょう。それだけではありません。</a:t>
            </a:r>
            <a:r>
              <a:rPr lang="en-US" altLang="ja-JP" sz="1200" dirty="0"/>
              <a:t>EG 186-201</a:t>
            </a:r>
            <a:r>
              <a:rPr lang="ja-JP" altLang="en-US" sz="1200" dirty="0"/>
              <a:t>で申し上げたように、信仰者としての最も深い確信に照らして、貧しい人々の計り知れない尊厳の真価を、他の何にも先んじて認めるようこの選択は求めます。今日、</a:t>
            </a:r>
            <a:r>
              <a:rPr lang="ja-JP" altLang="en-US" sz="1200" dirty="0">
                <a:solidFill>
                  <a:srgbClr val="FF0000"/>
                </a:solidFill>
              </a:rPr>
              <a:t>共通善</a:t>
            </a:r>
            <a:r>
              <a:rPr lang="ja-JP" altLang="en-US" sz="1200" dirty="0"/>
              <a:t>を実効的に達成するには、この選択が事実上不可欠な倫理的要請となります。このことは、自分達の周りを見渡しただけでお分かり頂けるでしょう。</a:t>
            </a:r>
            <a:endParaRPr kumimoji="1" lang="ja-JP" altLang="en-US" sz="1050" dirty="0"/>
          </a:p>
        </p:txBody>
      </p:sp>
      <p:sp>
        <p:nvSpPr>
          <p:cNvPr id="5" name="スライド番号プレースホルダー 4">
            <a:extLst>
              <a:ext uri="{FF2B5EF4-FFF2-40B4-BE49-F238E27FC236}">
                <a16:creationId xmlns:a16="http://schemas.microsoft.com/office/drawing/2014/main" id="{BECF099A-3AB4-453A-9E0D-9377F65C3E55}"/>
              </a:ext>
            </a:extLst>
          </p:cNvPr>
          <p:cNvSpPr>
            <a:spLocks noGrp="1"/>
          </p:cNvSpPr>
          <p:nvPr>
            <p:ph type="sldNum" sz="quarter" idx="12"/>
          </p:nvPr>
        </p:nvSpPr>
        <p:spPr>
          <a:xfrm>
            <a:off x="7086600" y="6553260"/>
            <a:ext cx="2057400" cy="365125"/>
          </a:xfrm>
        </p:spPr>
        <p:txBody>
          <a:bodyPr/>
          <a:lstStyle/>
          <a:p>
            <a:fld id="{0964516F-A834-419C-8A77-8FB5B980A6CF}" type="slidenum">
              <a:rPr kumimoji="1" lang="ja-JP" altLang="en-US" sz="2000" smtClean="0"/>
              <a:t>3</a:t>
            </a:fld>
            <a:endParaRPr kumimoji="1" lang="ja-JP" altLang="en-US" sz="2000" dirty="0"/>
          </a:p>
        </p:txBody>
      </p:sp>
    </p:spTree>
    <p:extLst>
      <p:ext uri="{BB962C8B-B14F-4D97-AF65-F5344CB8AC3E}">
        <p14:creationId xmlns:p14="http://schemas.microsoft.com/office/powerpoint/2010/main" val="182308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BDAEB8-43FE-4E22-9398-58B586F1279A}"/>
              </a:ext>
            </a:extLst>
          </p:cNvPr>
          <p:cNvSpPr>
            <a:spLocks noGrp="1"/>
          </p:cNvSpPr>
          <p:nvPr>
            <p:ph type="title"/>
          </p:nvPr>
        </p:nvSpPr>
        <p:spPr>
          <a:xfrm>
            <a:off x="628650" y="-94773"/>
            <a:ext cx="7886700" cy="956719"/>
          </a:xfrm>
        </p:spPr>
        <p:txBody>
          <a:bodyPr>
            <a:normAutofit/>
          </a:bodyPr>
          <a:lstStyle/>
          <a:p>
            <a:pPr algn="ctr"/>
            <a:r>
              <a:rPr kumimoji="1" lang="en-US" altLang="ja-JP" sz="2400" dirty="0"/>
              <a:t>bridge 2</a:t>
            </a:r>
            <a:r>
              <a:rPr kumimoji="1" lang="ja-JP" altLang="en-US" sz="2400" dirty="0"/>
              <a:t>：</a:t>
            </a:r>
            <a:r>
              <a:rPr kumimoji="1" lang="en-US" altLang="ja-JP" dirty="0"/>
              <a:t>human dignity</a:t>
            </a:r>
            <a:br>
              <a:rPr kumimoji="1" lang="en-US" altLang="ja-JP" dirty="0"/>
            </a:br>
            <a:r>
              <a:rPr lang="en-US" altLang="ja-JP" sz="1600" dirty="0"/>
              <a:t>Laudato Si’ </a:t>
            </a:r>
            <a:r>
              <a:rPr lang="en-US" altLang="ja-JP" sz="1600" u="sng" dirty="0"/>
              <a:t>56</a:t>
            </a:r>
            <a:r>
              <a:rPr lang="ja-JP" altLang="en-US" sz="1600" dirty="0"/>
              <a:t>，</a:t>
            </a:r>
            <a:r>
              <a:rPr lang="en-US" altLang="ja-JP" sz="1600" dirty="0"/>
              <a:t>65</a:t>
            </a:r>
            <a:r>
              <a:rPr lang="ja-JP" altLang="en-US" sz="1600" dirty="0"/>
              <a:t>，</a:t>
            </a:r>
            <a:r>
              <a:rPr lang="en-US" altLang="ja-JP" sz="1600" dirty="0"/>
              <a:t>92</a:t>
            </a:r>
            <a:r>
              <a:rPr lang="ja-JP" altLang="en-US" sz="1600" dirty="0"/>
              <a:t>，</a:t>
            </a:r>
            <a:r>
              <a:rPr lang="en-US" altLang="ja-JP" sz="1600" dirty="0"/>
              <a:t>130</a:t>
            </a:r>
            <a:r>
              <a:rPr lang="ja-JP" altLang="en-US" sz="1600" dirty="0"/>
              <a:t>，</a:t>
            </a:r>
            <a:r>
              <a:rPr lang="en-US" altLang="ja-JP" sz="1600" u="sng" dirty="0"/>
              <a:t>193</a:t>
            </a:r>
            <a:r>
              <a:rPr lang="ja-JP" altLang="en-US" sz="1600" dirty="0"/>
              <a:t> 　 人間の尊厳</a:t>
            </a:r>
            <a:endParaRPr kumimoji="1" lang="ja-JP" altLang="en-US" sz="1600" dirty="0"/>
          </a:p>
        </p:txBody>
      </p:sp>
      <p:sp>
        <p:nvSpPr>
          <p:cNvPr id="3" name="コンテンツ プレースホルダー 2">
            <a:extLst>
              <a:ext uri="{FF2B5EF4-FFF2-40B4-BE49-F238E27FC236}">
                <a16:creationId xmlns:a16="http://schemas.microsoft.com/office/drawing/2014/main" id="{E90999AD-0BA7-4C8D-8DEE-AB88E8E1D0AC}"/>
              </a:ext>
            </a:extLst>
          </p:cNvPr>
          <p:cNvSpPr>
            <a:spLocks noGrp="1"/>
          </p:cNvSpPr>
          <p:nvPr>
            <p:ph sz="half" idx="1"/>
          </p:nvPr>
        </p:nvSpPr>
        <p:spPr>
          <a:xfrm>
            <a:off x="0" y="885466"/>
            <a:ext cx="4270225" cy="5150059"/>
          </a:xfrm>
        </p:spPr>
        <p:txBody>
          <a:bodyPr>
            <a:noAutofit/>
          </a:bodyPr>
          <a:lstStyle/>
          <a:p>
            <a:pPr marL="0" indent="0" algn="just">
              <a:lnSpc>
                <a:spcPct val="100000"/>
              </a:lnSpc>
              <a:buNone/>
            </a:pPr>
            <a:r>
              <a:rPr lang="en-US" altLang="ja-JP" sz="1200" dirty="0"/>
              <a:t>55.</a:t>
            </a:r>
            <a:r>
              <a:rPr lang="ja-JP" altLang="en-US" sz="1200" dirty="0"/>
              <a:t> </a:t>
            </a:r>
            <a:r>
              <a:rPr lang="en-US" altLang="ja-JP" sz="1200" dirty="0"/>
              <a:t>……. People may well have a growing ecological sensitivity but it has not succeeded in changing their harmful habits of consumption which, rather than decreasing, appear to be growing all the more. …….</a:t>
            </a:r>
          </a:p>
          <a:p>
            <a:pPr marL="0" indent="0" algn="just">
              <a:lnSpc>
                <a:spcPct val="100000"/>
              </a:lnSpc>
              <a:buNone/>
            </a:pPr>
            <a:r>
              <a:rPr lang="en-US" altLang="ja-JP" sz="1200" dirty="0"/>
              <a:t>56. In the meantime, economic powers continue to justify the current global system where priority tends to be given to speculation and the pursuit of financial gain, which fail to take the context into account, let alone the effects on </a:t>
            </a:r>
            <a:r>
              <a:rPr lang="en-US" altLang="ja-JP" sz="1200" dirty="0">
                <a:solidFill>
                  <a:srgbClr val="FF0000"/>
                </a:solidFill>
              </a:rPr>
              <a:t>human dignity </a:t>
            </a:r>
            <a:r>
              <a:rPr lang="en-US" altLang="ja-JP" sz="1200" dirty="0"/>
              <a:t>and the natural environment.  Here we see how environmental deterioration and human and ethical degradation are closely linked. Many people will deny doing anything wrong because distractions constantly dull our consciousness of just how limited and finite our world really is.  As a result, “whatever is fragile, like the environment, is </a:t>
            </a:r>
            <a:r>
              <a:rPr lang="en-US" altLang="ja-JP" sz="1200" dirty="0" err="1"/>
              <a:t>defenceless</a:t>
            </a:r>
            <a:r>
              <a:rPr lang="en-US" altLang="ja-JP" sz="1200" dirty="0"/>
              <a:t> before the interests of a deified market, which become the only rule”.</a:t>
            </a:r>
            <a:r>
              <a:rPr lang="ja-JP" altLang="en-US" sz="1200" dirty="0"/>
              <a:t>　</a:t>
            </a:r>
            <a:r>
              <a:rPr lang="en-US" altLang="ja-JP" sz="1200" i="1" dirty="0">
                <a:solidFill>
                  <a:srgbClr val="000000"/>
                </a:solidFill>
                <a:latin typeface="Garamond" panose="02020404030301010803" pitchFamily="18" charset="0"/>
              </a:rPr>
              <a:t> Evangelii Gaudium </a:t>
            </a:r>
            <a:r>
              <a:rPr lang="en-US" altLang="ja-JP" sz="1200" dirty="0">
                <a:solidFill>
                  <a:srgbClr val="000000"/>
                </a:solidFill>
                <a:latin typeface="Garamond" panose="02020404030301010803" pitchFamily="18" charset="0"/>
              </a:rPr>
              <a:t>(24 November 2013), 56 </a:t>
            </a:r>
            <a:endParaRPr lang="en-US" altLang="ja-JP" sz="1200" dirty="0"/>
          </a:p>
          <a:p>
            <a:pPr marL="0" indent="0" algn="just">
              <a:lnSpc>
                <a:spcPct val="100000"/>
              </a:lnSpc>
              <a:buNone/>
            </a:pPr>
            <a:r>
              <a:rPr lang="en-US" altLang="ja-JP" sz="1200" dirty="0"/>
              <a:t>193. In any event, if in some cases sustainable development were to involve new forms of growth, in other cases, given the insatiable and irresponsible growth produced over many decades, we need also to think of containing growth by setting some reasonable limits and even retracing our steps before it is too late. We know how unsustainable is the </a:t>
            </a:r>
            <a:r>
              <a:rPr lang="en-US" altLang="ja-JP" sz="1200" dirty="0" err="1"/>
              <a:t>behaviour</a:t>
            </a:r>
            <a:r>
              <a:rPr lang="en-US" altLang="ja-JP" sz="1200" dirty="0"/>
              <a:t> of those who constantly consume and destroy, while others are not yet able to live in a way worthy of their </a:t>
            </a:r>
            <a:r>
              <a:rPr lang="en-US" altLang="ja-JP" sz="1200" dirty="0">
                <a:solidFill>
                  <a:srgbClr val="FF0000"/>
                </a:solidFill>
              </a:rPr>
              <a:t>human dignity</a:t>
            </a:r>
            <a:r>
              <a:rPr lang="en-US" altLang="ja-JP" sz="1200" dirty="0"/>
              <a:t>.  That is why the time has come to accept decreased growth in some parts of the world, in order to provide resources for other places to experience healthy growth.  Benedict XVI has said that “technologically advanced societies must be prepared to encourage more sober lifestyles, while reducing their energy consumption and improving its efficiency”.   </a:t>
            </a:r>
            <a:r>
              <a:rPr lang="en-US" altLang="ja-JP" sz="1200" i="1" dirty="0">
                <a:solidFill>
                  <a:srgbClr val="000000"/>
                </a:solidFill>
                <a:latin typeface="Garamond" panose="02020404030301010803" pitchFamily="18" charset="0"/>
              </a:rPr>
              <a:t>Message for the 2010 World Day of Peace</a:t>
            </a:r>
            <a:r>
              <a:rPr lang="en-US" altLang="ja-JP" sz="1200" dirty="0">
                <a:solidFill>
                  <a:srgbClr val="000000"/>
                </a:solidFill>
                <a:latin typeface="Garamond" panose="02020404030301010803" pitchFamily="18" charset="0"/>
              </a:rPr>
              <a:t>, 9</a:t>
            </a:r>
            <a:endParaRPr kumimoji="1" lang="ja-JP" altLang="en-US" sz="1200" dirty="0"/>
          </a:p>
        </p:txBody>
      </p:sp>
      <p:sp>
        <p:nvSpPr>
          <p:cNvPr id="4" name="コンテンツ プレースホルダー 3">
            <a:extLst>
              <a:ext uri="{FF2B5EF4-FFF2-40B4-BE49-F238E27FC236}">
                <a16:creationId xmlns:a16="http://schemas.microsoft.com/office/drawing/2014/main" id="{3A77E1B6-7D50-4C85-AB2B-A594355563EC}"/>
              </a:ext>
            </a:extLst>
          </p:cNvPr>
          <p:cNvSpPr>
            <a:spLocks noGrp="1"/>
          </p:cNvSpPr>
          <p:nvPr>
            <p:ph sz="half" idx="2"/>
          </p:nvPr>
        </p:nvSpPr>
        <p:spPr>
          <a:xfrm>
            <a:off x="4326373" y="885466"/>
            <a:ext cx="4817627" cy="5475769"/>
          </a:xfrm>
        </p:spPr>
        <p:txBody>
          <a:bodyPr>
            <a:noAutofit/>
          </a:bodyPr>
          <a:lstStyle/>
          <a:p>
            <a:pPr marL="0" indent="0" algn="just">
              <a:lnSpc>
                <a:spcPct val="110000"/>
              </a:lnSpc>
              <a:spcBef>
                <a:spcPts val="0"/>
              </a:spcBef>
              <a:buNone/>
            </a:pPr>
            <a:r>
              <a:rPr lang="en-US" altLang="ja-JP" sz="1200" dirty="0"/>
              <a:t>55.</a:t>
            </a:r>
            <a:r>
              <a:rPr lang="ja-JP" altLang="en-US" sz="1200" dirty="0"/>
              <a:t> </a:t>
            </a:r>
            <a:r>
              <a:rPr lang="en-US" altLang="ja-JP" sz="1200" dirty="0"/>
              <a:t>…… people</a:t>
            </a:r>
            <a:r>
              <a:rPr lang="ja-JP" altLang="en-US" sz="1200" dirty="0"/>
              <a:t>のエコロジカルな意識は高まりつつありますが、自らの有害な消費習慣を転換するまでには至っていません。消費は、減少するどころか以前よりも益々拡大しているようにみえます。</a:t>
            </a:r>
            <a:r>
              <a:rPr lang="en-US" altLang="ja-JP" sz="1200" dirty="0"/>
              <a:t>……</a:t>
            </a:r>
          </a:p>
          <a:p>
            <a:pPr marL="0" indent="0" algn="just">
              <a:lnSpc>
                <a:spcPct val="110000"/>
              </a:lnSpc>
              <a:spcBef>
                <a:spcPts val="0"/>
              </a:spcBef>
              <a:buNone/>
            </a:pPr>
            <a:endParaRPr lang="en-US" altLang="ja-JP" sz="1200" dirty="0"/>
          </a:p>
          <a:p>
            <a:pPr marL="0" indent="0" algn="just">
              <a:lnSpc>
                <a:spcPct val="110000"/>
              </a:lnSpc>
              <a:spcBef>
                <a:spcPts val="0"/>
              </a:spcBef>
              <a:buNone/>
            </a:pPr>
            <a:r>
              <a:rPr lang="en-US" altLang="ja-JP" sz="1200" dirty="0"/>
              <a:t>56.</a:t>
            </a:r>
            <a:r>
              <a:rPr lang="ja-JP" altLang="en-US" sz="1200" dirty="0"/>
              <a:t>　その一方で、幾つもの経済権力が、ただ投機によって金融上の利益を追求し、現行グローバル経済システムを正当化し続けています。そこには、</a:t>
            </a:r>
            <a:r>
              <a:rPr lang="en-US" altLang="ja-JP" sz="1200" dirty="0">
                <a:solidFill>
                  <a:srgbClr val="FF0000"/>
                </a:solidFill>
              </a:rPr>
              <a:t>human dignity</a:t>
            </a:r>
            <a:r>
              <a:rPr lang="ja-JP" altLang="en-US" sz="1200" dirty="0"/>
              <a:t>や自然環境のみならず</a:t>
            </a:r>
            <a:r>
              <a:rPr lang="en-US" altLang="ja-JP" sz="1200" dirty="0"/>
              <a:t>the context</a:t>
            </a:r>
            <a:r>
              <a:rPr lang="ja-JP" altLang="en-US" sz="1200" dirty="0"/>
              <a:t>（物事の道理）というものへの配慮が一切ありません。こうしたことから、自然環境悪化が、</a:t>
            </a:r>
            <a:r>
              <a:rPr lang="en-US" altLang="ja-JP" sz="1200" dirty="0"/>
              <a:t>human</a:t>
            </a:r>
            <a:r>
              <a:rPr lang="ja-JP" altLang="en-US" sz="1200" dirty="0"/>
              <a:t>とその倫理の退廃に如何に密接に繫がっているのか、よく分かります。多くの</a:t>
            </a:r>
            <a:r>
              <a:rPr lang="en-US" altLang="ja-JP" sz="1200" dirty="0"/>
              <a:t>people</a:t>
            </a:r>
            <a:r>
              <a:rPr lang="ja-JP" altLang="en-US" sz="1200" dirty="0"/>
              <a:t>は、間違ったことをしているつもりはないと言うでしょう。しかしそれは、絶え間なく続く気晴らしや娯楽によって私たちの心が鈍ってしまい、この地上世界は本当は限りがあり終わりがあるんだという気付きを失っているからです。その結果、「自然環境のような傷つきやすいものは全て、絶対規則へと神格化された市場の利益に対し無防備となっている」（</a:t>
            </a:r>
            <a:r>
              <a:rPr lang="en-US" altLang="ja-JP" sz="1200" dirty="0"/>
              <a:t>EG 56</a:t>
            </a:r>
            <a:r>
              <a:rPr lang="ja-JP" altLang="en-US" sz="1200" dirty="0"/>
              <a:t>）のです。</a:t>
            </a:r>
            <a:endParaRPr lang="en-US" altLang="ja-JP" sz="1200" dirty="0"/>
          </a:p>
          <a:p>
            <a:pPr marL="0" indent="0" algn="just">
              <a:lnSpc>
                <a:spcPct val="110000"/>
              </a:lnSpc>
              <a:spcBef>
                <a:spcPts val="0"/>
              </a:spcBef>
              <a:buNone/>
            </a:pPr>
            <a:endParaRPr lang="en-US" altLang="ja-JP" sz="1200" dirty="0"/>
          </a:p>
          <a:p>
            <a:pPr marL="0" indent="0" algn="just">
              <a:lnSpc>
                <a:spcPct val="110000"/>
              </a:lnSpc>
              <a:spcBef>
                <a:spcPts val="0"/>
              </a:spcBef>
              <a:buNone/>
            </a:pPr>
            <a:r>
              <a:rPr lang="en-US" altLang="ja-JP" sz="1200" dirty="0"/>
              <a:t>193. </a:t>
            </a:r>
            <a:r>
              <a:rPr lang="ja-JP" altLang="en-US" sz="1200" dirty="0"/>
              <a:t>いずれにしても、経済成長抑制を考慮に入れる必要があります。たとえもし、幾つかのケースで持続的発展が新たな形態の経済成長を可能とするとしても、過去数十年にわたって貪欲で無責任な経済成長をしてきたのです。手遅れになる前に、歩んできた道を再検討し、理に適った何らかの制限を設ける必要があります。いまだ</a:t>
            </a:r>
            <a:r>
              <a:rPr lang="en-US" altLang="ja-JP" sz="1200" dirty="0">
                <a:solidFill>
                  <a:srgbClr val="FF0000"/>
                </a:solidFill>
              </a:rPr>
              <a:t>human dignity</a:t>
            </a:r>
            <a:r>
              <a:rPr lang="ja-JP" altLang="en-US" sz="1200" dirty="0"/>
              <a:t>に値する暮らしが出来ていない人々がいる中で、消費と破壊を常とする人々の経済行動は最早続けてはいけないことだと、私達は心底分かりました。ですから、経済成長逓減を受け入れるべき時が来たのです。世界の幾つかの部分で経済成長をペースダウンし、他の場所に健全な経済成長を実感してもらうための資源を残す。こうすべき時が来たのです。ベネディクト</a:t>
            </a:r>
            <a:r>
              <a:rPr lang="en-US" altLang="ja-JP" sz="1200" dirty="0"/>
              <a:t>16</a:t>
            </a:r>
            <a:r>
              <a:rPr lang="ja-JP" altLang="en-US" sz="1200" dirty="0"/>
              <a:t>世は、「技術先進</a:t>
            </a:r>
            <a:r>
              <a:rPr lang="en-US" altLang="ja-JP" sz="1200" dirty="0"/>
              <a:t>societies</a:t>
            </a:r>
            <a:r>
              <a:rPr lang="ja-JP" altLang="en-US" sz="1200" dirty="0"/>
              <a:t>は、自らのエネルギー効率を高めエネルギー消費を削減し、より節度のあるライフスタイルに向かうよう努めなければなりません」と、</a:t>
            </a:r>
            <a:r>
              <a:rPr lang="en-US" altLang="ja-JP" sz="1200" dirty="0"/>
              <a:t>2010</a:t>
            </a:r>
            <a:r>
              <a:rPr lang="ja-JP" altLang="en-US" sz="1200" dirty="0"/>
              <a:t>年世界平和の日メッセージで言っています。</a:t>
            </a:r>
            <a:endParaRPr lang="en-US" altLang="ja-JP" sz="1200" dirty="0"/>
          </a:p>
          <a:p>
            <a:pPr marL="0" indent="0" algn="just">
              <a:lnSpc>
                <a:spcPct val="110000"/>
              </a:lnSpc>
              <a:spcBef>
                <a:spcPts val="0"/>
              </a:spcBef>
              <a:buNone/>
            </a:pPr>
            <a:endParaRPr lang="en-US" altLang="ja-JP" sz="1200" dirty="0"/>
          </a:p>
          <a:p>
            <a:pPr marL="0" indent="0" algn="just">
              <a:lnSpc>
                <a:spcPct val="110000"/>
              </a:lnSpc>
              <a:spcBef>
                <a:spcPts val="0"/>
              </a:spcBef>
              <a:buNone/>
            </a:pPr>
            <a:endParaRPr lang="en-US" altLang="ja-JP" sz="1200" dirty="0"/>
          </a:p>
        </p:txBody>
      </p:sp>
      <p:sp>
        <p:nvSpPr>
          <p:cNvPr id="5" name="スライド番号プレースホルダー 4">
            <a:extLst>
              <a:ext uri="{FF2B5EF4-FFF2-40B4-BE49-F238E27FC236}">
                <a16:creationId xmlns:a16="http://schemas.microsoft.com/office/drawing/2014/main" id="{BECF099A-3AB4-453A-9E0D-9377F65C3E55}"/>
              </a:ext>
            </a:extLst>
          </p:cNvPr>
          <p:cNvSpPr>
            <a:spLocks noGrp="1"/>
          </p:cNvSpPr>
          <p:nvPr>
            <p:ph type="sldNum" sz="quarter" idx="12"/>
          </p:nvPr>
        </p:nvSpPr>
        <p:spPr>
          <a:xfrm>
            <a:off x="7086600" y="6553260"/>
            <a:ext cx="2057400" cy="365125"/>
          </a:xfrm>
        </p:spPr>
        <p:txBody>
          <a:bodyPr/>
          <a:lstStyle/>
          <a:p>
            <a:fld id="{0964516F-A834-419C-8A77-8FB5B980A6CF}" type="slidenum">
              <a:rPr kumimoji="1" lang="ja-JP" altLang="en-US" sz="2000" smtClean="0"/>
              <a:t>4</a:t>
            </a:fld>
            <a:endParaRPr kumimoji="1" lang="ja-JP" altLang="en-US" sz="2000" dirty="0"/>
          </a:p>
        </p:txBody>
      </p:sp>
    </p:spTree>
    <p:extLst>
      <p:ext uri="{BB962C8B-B14F-4D97-AF65-F5344CB8AC3E}">
        <p14:creationId xmlns:p14="http://schemas.microsoft.com/office/powerpoint/2010/main" val="1680779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E28A71-5354-440B-91B3-3578286803D5}"/>
              </a:ext>
            </a:extLst>
          </p:cNvPr>
          <p:cNvSpPr>
            <a:spLocks noGrp="1"/>
          </p:cNvSpPr>
          <p:nvPr>
            <p:ph type="title"/>
          </p:nvPr>
        </p:nvSpPr>
        <p:spPr>
          <a:xfrm>
            <a:off x="1075108" y="68346"/>
            <a:ext cx="6993783" cy="749800"/>
          </a:xfrm>
        </p:spPr>
        <p:txBody>
          <a:bodyPr/>
          <a:lstStyle/>
          <a:p>
            <a:pPr algn="ctr"/>
            <a:r>
              <a:rPr lang="en-US" altLang="ja-JP" sz="2400" dirty="0"/>
              <a:t>bridge 3</a:t>
            </a:r>
            <a:r>
              <a:rPr lang="ja-JP" altLang="en-US" sz="2400" dirty="0"/>
              <a:t>：</a:t>
            </a:r>
            <a:r>
              <a:rPr lang="en-US" altLang="ja-JP" dirty="0"/>
              <a:t>human rights</a:t>
            </a:r>
            <a:endParaRPr kumimoji="1" lang="ja-JP" altLang="en-US" dirty="0"/>
          </a:p>
        </p:txBody>
      </p:sp>
      <p:pic>
        <p:nvPicPr>
          <p:cNvPr id="5" name="コンテンツ プレースホルダー 4">
            <a:extLst>
              <a:ext uri="{FF2B5EF4-FFF2-40B4-BE49-F238E27FC236}">
                <a16:creationId xmlns:a16="http://schemas.microsoft.com/office/drawing/2014/main" id="{E3689B65-B99A-4AF2-A365-74F894BD2224}"/>
              </a:ext>
            </a:extLst>
          </p:cNvPr>
          <p:cNvPicPr>
            <a:picLocks noGrp="1" noChangeAspect="1"/>
          </p:cNvPicPr>
          <p:nvPr>
            <p:ph sz="half" idx="1"/>
          </p:nvPr>
        </p:nvPicPr>
        <p:blipFill>
          <a:blip r:embed="rId3"/>
          <a:stretch>
            <a:fillRect/>
          </a:stretch>
        </p:blipFill>
        <p:spPr>
          <a:xfrm>
            <a:off x="1286375" y="818146"/>
            <a:ext cx="6416269" cy="3322469"/>
          </a:xfrm>
          <a:prstGeom prst="rect">
            <a:avLst/>
          </a:prstGeom>
        </p:spPr>
      </p:pic>
      <p:sp>
        <p:nvSpPr>
          <p:cNvPr id="4" name="コンテンツ プレースホルダー 3">
            <a:extLst>
              <a:ext uri="{FF2B5EF4-FFF2-40B4-BE49-F238E27FC236}">
                <a16:creationId xmlns:a16="http://schemas.microsoft.com/office/drawing/2014/main" id="{451A4432-1F5F-46E4-B4E3-0736565CBE82}"/>
              </a:ext>
            </a:extLst>
          </p:cNvPr>
          <p:cNvSpPr>
            <a:spLocks noGrp="1"/>
          </p:cNvSpPr>
          <p:nvPr>
            <p:ph sz="half" idx="2"/>
          </p:nvPr>
        </p:nvSpPr>
        <p:spPr>
          <a:xfrm>
            <a:off x="1200150" y="4214896"/>
            <a:ext cx="7173541" cy="2574758"/>
          </a:xfrm>
        </p:spPr>
        <p:txBody>
          <a:bodyPr>
            <a:normAutofit fontScale="47500" lnSpcReduction="20000"/>
          </a:bodyPr>
          <a:lstStyle/>
          <a:p>
            <a:pPr marL="0" indent="0">
              <a:lnSpc>
                <a:spcPct val="120000"/>
              </a:lnSpc>
              <a:buNone/>
            </a:pPr>
            <a:r>
              <a:rPr lang="en-US" altLang="ja-JP" dirty="0">
                <a:hlinkClick r:id="rId4"/>
              </a:rPr>
              <a:t>human rights</a:t>
            </a:r>
            <a:r>
              <a:rPr lang="ja-JP" altLang="en-US" dirty="0">
                <a:hlinkClick r:id="rId4"/>
              </a:rPr>
              <a:t> の歴史 </a:t>
            </a:r>
            <a:r>
              <a:rPr lang="ja-JP" altLang="en-US" dirty="0"/>
              <a:t>　（ウィキペディアから）</a:t>
            </a:r>
          </a:p>
          <a:p>
            <a:pPr marL="0" indent="0">
              <a:lnSpc>
                <a:spcPct val="120000"/>
              </a:lnSpc>
              <a:buNone/>
            </a:pPr>
            <a:r>
              <a:rPr lang="en-US" altLang="ja-JP" dirty="0">
                <a:solidFill>
                  <a:srgbClr val="FF0000"/>
                </a:solidFill>
              </a:rPr>
              <a:t>human life</a:t>
            </a:r>
            <a:r>
              <a:rPr lang="ja-JP" altLang="en-US" dirty="0">
                <a:solidFill>
                  <a:srgbClr val="FF0000"/>
                </a:solidFill>
              </a:rPr>
              <a:t>は神聖だとの信仰</a:t>
            </a:r>
            <a:r>
              <a:rPr lang="ja-JP" altLang="en-US" dirty="0"/>
              <a:t>は、世界の多くの宗教で古代から先例があるが、現代的</a:t>
            </a:r>
            <a:r>
              <a:rPr lang="en-US" altLang="ja-JP" dirty="0">
                <a:hlinkClick r:id="rId5" tooltip="人権"/>
              </a:rPr>
              <a:t>human rights</a:t>
            </a:r>
            <a:r>
              <a:rPr lang="ja-JP" altLang="en-US" dirty="0"/>
              <a:t>の淵源は、</a:t>
            </a:r>
            <a:r>
              <a:rPr lang="ja-JP" altLang="en-US" dirty="0">
                <a:hlinkClick r:id="rId6" tooltip="近世"/>
              </a:rPr>
              <a:t>近世</a:t>
            </a:r>
            <a:r>
              <a:rPr lang="ja-JP" altLang="en-US" dirty="0"/>
              <a:t>ルネサンス</a:t>
            </a:r>
            <a:r>
              <a:rPr lang="ja-JP" altLang="en-US" dirty="0">
                <a:hlinkClick r:id="rId7" tooltip="ルネサンスヒューマニズム"/>
              </a:rPr>
              <a:t>人文主義</a:t>
            </a:r>
            <a:r>
              <a:rPr lang="ja-JP" altLang="en-US" dirty="0"/>
              <a:t>にある。</a:t>
            </a:r>
            <a:r>
              <a:rPr lang="en-US" altLang="ja-JP" dirty="0"/>
              <a:t>17</a:t>
            </a:r>
            <a:r>
              <a:rPr lang="ja-JP" altLang="en-US" dirty="0"/>
              <a:t>世紀の</a:t>
            </a:r>
            <a:r>
              <a:rPr lang="ja-JP" altLang="en-US" dirty="0">
                <a:hlinkClick r:id="rId8" tooltip="ヨーロッパの宗教戦争"/>
              </a:rPr>
              <a:t>ヨーロッパ宗教戦争</a:t>
            </a:r>
            <a:r>
              <a:rPr lang="ja-JP" altLang="en-US" dirty="0"/>
              <a:t>は</a:t>
            </a:r>
            <a:r>
              <a:rPr lang="en-US" altLang="ja-JP" dirty="0">
                <a:hlinkClick r:id="rId9" tooltip="Liberalism"/>
              </a:rPr>
              <a:t> liberalism</a:t>
            </a:r>
            <a:r>
              <a:rPr lang="ja-JP" altLang="en-US" dirty="0"/>
              <a:t>哲学と</a:t>
            </a:r>
            <a:r>
              <a:rPr lang="ja-JP" altLang="en-US" dirty="0">
                <a:hlinkClick r:id="rId10" tooltip="自然および法的権利"/>
              </a:rPr>
              <a:t>自然権</a:t>
            </a:r>
            <a:r>
              <a:rPr lang="ja-JP" altLang="en-US" dirty="0"/>
              <a:t> 思想とを生み出し、それらが</a:t>
            </a:r>
            <a:r>
              <a:rPr lang="en-US" altLang="ja-JP" dirty="0"/>
              <a:t>18</a:t>
            </a:r>
            <a:r>
              <a:rPr lang="ja-JP" altLang="en-US" dirty="0"/>
              <a:t>世紀の</a:t>
            </a:r>
            <a:r>
              <a:rPr lang="ja-JP" altLang="en-US" dirty="0">
                <a:hlinkClick r:id="rId11" tooltip="悟りの時代"/>
              </a:rPr>
              <a:t>啓蒙時代</a:t>
            </a:r>
            <a:r>
              <a:rPr lang="ja-JP" altLang="en-US" dirty="0"/>
              <a:t>にヨーロッパの知的文化の中心的関心事となった。これらのアイデアを中心にして</a:t>
            </a:r>
            <a:r>
              <a:rPr lang="en-US" altLang="ja-JP" dirty="0"/>
              <a:t>18</a:t>
            </a:r>
            <a:r>
              <a:rPr lang="ja-JP" altLang="en-US" dirty="0"/>
              <a:t>世紀末に、</a:t>
            </a:r>
            <a:r>
              <a:rPr lang="ja-JP" altLang="en-US" dirty="0">
                <a:hlinkClick r:id="rId12" tooltip="アメリカ革命"/>
              </a:rPr>
              <a:t>アメリカ独立戦争</a:t>
            </a:r>
            <a:r>
              <a:rPr lang="ja-JP" altLang="en-US" dirty="0"/>
              <a:t>と</a:t>
            </a:r>
            <a:r>
              <a:rPr lang="ja-JP" altLang="en-US" dirty="0">
                <a:hlinkClick r:id="rId13" tooltip="フランス革命"/>
              </a:rPr>
              <a:t>フランス革命</a:t>
            </a:r>
            <a:r>
              <a:rPr lang="ja-JP" altLang="en-US" dirty="0"/>
              <a:t>が起きた。</a:t>
            </a:r>
            <a:endParaRPr lang="en-US" altLang="ja-JP" dirty="0"/>
          </a:p>
          <a:p>
            <a:pPr marL="0" indent="0">
              <a:lnSpc>
                <a:spcPct val="120000"/>
              </a:lnSpc>
              <a:buNone/>
            </a:pPr>
            <a:r>
              <a:rPr lang="en-US" altLang="ja-JP" dirty="0">
                <a:hlinkClick r:id="rId14"/>
              </a:rPr>
              <a:t>19</a:t>
            </a:r>
            <a:r>
              <a:rPr lang="ja-JP" altLang="en-US" dirty="0">
                <a:hlinkClick r:id="rId14"/>
              </a:rPr>
              <a:t>世紀の民主化運動</a:t>
            </a:r>
            <a:r>
              <a:rPr lang="ja-JP" altLang="en-US" dirty="0"/>
              <a:t>は、</a:t>
            </a:r>
            <a:r>
              <a:rPr lang="en-US" altLang="ja-JP" dirty="0"/>
              <a:t>20</a:t>
            </a:r>
            <a:r>
              <a:rPr lang="ja-JP" altLang="en-US" dirty="0"/>
              <a:t>世紀の</a:t>
            </a:r>
            <a:r>
              <a:rPr lang="ja-JP" altLang="en-US" dirty="0">
                <a:hlinkClick r:id="rId15" tooltip="普通選挙権"/>
              </a:rPr>
              <a:t>普通参政権</a:t>
            </a:r>
            <a:r>
              <a:rPr lang="ja-JP" altLang="en-US" dirty="0"/>
              <a:t>への道を開いた。二つの世界大戦により</a:t>
            </a:r>
            <a:r>
              <a:rPr lang="en-US" altLang="ja-JP" dirty="0"/>
              <a:t>1948</a:t>
            </a:r>
            <a:r>
              <a:rPr lang="ja-JP" altLang="en-US" dirty="0"/>
              <a:t>年、</a:t>
            </a:r>
            <a:r>
              <a:rPr lang="ja-JP" altLang="en-US" dirty="0">
                <a:hlinkClick r:id="rId16" tooltip="世界人権宣言"/>
              </a:rPr>
              <a:t>世界人権宣言</a:t>
            </a:r>
            <a:r>
              <a:rPr lang="ja-JP" altLang="en-US" dirty="0"/>
              <a:t>が国連により採択された。</a:t>
            </a:r>
          </a:p>
          <a:p>
            <a:pPr marL="0" indent="0">
              <a:lnSpc>
                <a:spcPct val="120000"/>
              </a:lnSpc>
              <a:buNone/>
            </a:pPr>
            <a:r>
              <a:rPr lang="ja-JP" altLang="en-US" dirty="0">
                <a:hlinkClick r:id="rId17" tooltip="戦後"/>
              </a:rPr>
              <a:t>戦後</a:t>
            </a:r>
            <a:r>
              <a:rPr lang="ja-JP" altLang="en-US" dirty="0"/>
              <a:t>、</a:t>
            </a:r>
            <a:r>
              <a:rPr lang="ja-JP" altLang="en-US" dirty="0">
                <a:hlinkClick r:id="rId18" tooltip="フェミニズム"/>
              </a:rPr>
              <a:t>フェミニズム</a:t>
            </a:r>
            <a:r>
              <a:rPr lang="ja-JP" altLang="en-US" dirty="0"/>
              <a:t>や</a:t>
            </a:r>
            <a:r>
              <a:rPr lang="ja-JP" altLang="en-US" dirty="0">
                <a:hlinkClick r:id="rId19" tooltip="アフリカ系アメリカ人"/>
              </a:rPr>
              <a:t>アフリカ系アメリカ人</a:t>
            </a:r>
            <a:r>
              <a:rPr lang="ja-JP" altLang="en-US" dirty="0">
                <a:hlinkClick r:id="rId20" tooltip="公民権運動"/>
              </a:rPr>
              <a:t>市民権</a:t>
            </a:r>
            <a:r>
              <a:rPr lang="ja-JP" altLang="en-US" dirty="0"/>
              <a:t>のような特定権利の不足を経験したグループから、幾つかの動きが生じた。</a:t>
            </a:r>
            <a:r>
              <a:rPr lang="en-US" altLang="ja-JP" dirty="0"/>
              <a:t>1970</a:t>
            </a:r>
            <a:r>
              <a:rPr lang="ja-JP" altLang="en-US" dirty="0"/>
              <a:t>年代、</a:t>
            </a:r>
            <a:r>
              <a:rPr lang="ja-JP" altLang="en-US" dirty="0">
                <a:hlinkClick r:id="rId21" tooltip="ソビエト圏"/>
              </a:rPr>
              <a:t>ソビエト連邦諸国</a:t>
            </a:r>
            <a:r>
              <a:rPr lang="ja-JP" altLang="en-US" dirty="0"/>
              <a:t>の</a:t>
            </a:r>
            <a:r>
              <a:rPr lang="en-US" altLang="ja-JP" dirty="0"/>
              <a:t>human rights</a:t>
            </a:r>
            <a:r>
              <a:rPr lang="ja-JP" altLang="en-US" dirty="0"/>
              <a:t>運動は、西側諸国の労働者権利運動とともに始まった。</a:t>
            </a:r>
            <a:endParaRPr kumimoji="1" lang="ja-JP" altLang="en-US" dirty="0"/>
          </a:p>
        </p:txBody>
      </p:sp>
      <p:sp>
        <p:nvSpPr>
          <p:cNvPr id="6" name="動作設定ボタン: 進む/次へ 5">
            <a:hlinkClick r:id="rId22" highlightClick="1"/>
            <a:extLst>
              <a:ext uri="{FF2B5EF4-FFF2-40B4-BE49-F238E27FC236}">
                <a16:creationId xmlns:a16="http://schemas.microsoft.com/office/drawing/2014/main" id="{C161A016-B4D0-4EAC-80A7-A1E6D1392351}"/>
              </a:ext>
            </a:extLst>
          </p:cNvPr>
          <p:cNvSpPr/>
          <p:nvPr/>
        </p:nvSpPr>
        <p:spPr>
          <a:xfrm>
            <a:off x="7273590" y="1292136"/>
            <a:ext cx="336884" cy="35292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スライド番号プレースホルダー 6">
            <a:extLst>
              <a:ext uri="{FF2B5EF4-FFF2-40B4-BE49-F238E27FC236}">
                <a16:creationId xmlns:a16="http://schemas.microsoft.com/office/drawing/2014/main" id="{1EDAF9C9-C861-4441-850E-5B193CC9A0A6}"/>
              </a:ext>
            </a:extLst>
          </p:cNvPr>
          <p:cNvSpPr>
            <a:spLocks noGrp="1"/>
          </p:cNvSpPr>
          <p:nvPr>
            <p:ph type="sldNum" sz="quarter" idx="12"/>
          </p:nvPr>
        </p:nvSpPr>
        <p:spPr>
          <a:xfrm>
            <a:off x="7086600" y="6507168"/>
            <a:ext cx="2057400" cy="365125"/>
          </a:xfrm>
        </p:spPr>
        <p:txBody>
          <a:bodyPr/>
          <a:lstStyle/>
          <a:p>
            <a:fld id="{0964516F-A834-419C-8A77-8FB5B980A6CF}" type="slidenum">
              <a:rPr kumimoji="1" lang="ja-JP" altLang="en-US" sz="2000" smtClean="0"/>
              <a:t>5</a:t>
            </a:fld>
            <a:endParaRPr kumimoji="1" lang="ja-JP" altLang="en-US" sz="2000" dirty="0"/>
          </a:p>
        </p:txBody>
      </p:sp>
    </p:spTree>
    <p:extLst>
      <p:ext uri="{BB962C8B-B14F-4D97-AF65-F5344CB8AC3E}">
        <p14:creationId xmlns:p14="http://schemas.microsoft.com/office/powerpoint/2010/main" val="1280696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BDAEB8-43FE-4E22-9398-58B586F1279A}"/>
              </a:ext>
            </a:extLst>
          </p:cNvPr>
          <p:cNvSpPr>
            <a:spLocks noGrp="1"/>
          </p:cNvSpPr>
          <p:nvPr>
            <p:ph type="title"/>
          </p:nvPr>
        </p:nvSpPr>
        <p:spPr>
          <a:xfrm>
            <a:off x="628650" y="-94773"/>
            <a:ext cx="7886700" cy="956719"/>
          </a:xfrm>
        </p:spPr>
        <p:txBody>
          <a:bodyPr>
            <a:normAutofit/>
          </a:bodyPr>
          <a:lstStyle/>
          <a:p>
            <a:pPr algn="ctr"/>
            <a:r>
              <a:rPr kumimoji="1" lang="en-US" altLang="ja-JP" sz="2400" dirty="0"/>
              <a:t>bridge 4</a:t>
            </a:r>
            <a:r>
              <a:rPr kumimoji="1" lang="ja-JP" altLang="en-US" sz="2400" dirty="0"/>
              <a:t>：</a:t>
            </a:r>
            <a:r>
              <a:rPr kumimoji="1" lang="en-US" altLang="ja-JP" dirty="0"/>
              <a:t>human person</a:t>
            </a:r>
            <a:br>
              <a:rPr kumimoji="1" lang="en-US" altLang="ja-JP" dirty="0"/>
            </a:br>
            <a:r>
              <a:rPr lang="en-US" altLang="ja-JP" sz="1600" dirty="0"/>
              <a:t>Laudato Si’ 240</a:t>
            </a:r>
            <a:r>
              <a:rPr lang="ja-JP" altLang="en-US" sz="1600" dirty="0"/>
              <a:t> 　 被造物間の関係性と三位一体　（ペルソナ論）</a:t>
            </a:r>
            <a:endParaRPr kumimoji="1" lang="ja-JP" altLang="en-US" sz="1600" dirty="0"/>
          </a:p>
        </p:txBody>
      </p:sp>
      <p:sp>
        <p:nvSpPr>
          <p:cNvPr id="3" name="コンテンツ プレースホルダー 2">
            <a:extLst>
              <a:ext uri="{FF2B5EF4-FFF2-40B4-BE49-F238E27FC236}">
                <a16:creationId xmlns:a16="http://schemas.microsoft.com/office/drawing/2014/main" id="{E90999AD-0BA7-4C8D-8DEE-AB88E8E1D0AC}"/>
              </a:ext>
            </a:extLst>
          </p:cNvPr>
          <p:cNvSpPr>
            <a:spLocks noGrp="1"/>
          </p:cNvSpPr>
          <p:nvPr>
            <p:ph sz="half" idx="1"/>
          </p:nvPr>
        </p:nvSpPr>
        <p:spPr>
          <a:xfrm>
            <a:off x="0" y="853970"/>
            <a:ext cx="4157931" cy="5150059"/>
          </a:xfrm>
        </p:spPr>
        <p:txBody>
          <a:bodyPr>
            <a:noAutofit/>
          </a:bodyPr>
          <a:lstStyle/>
          <a:p>
            <a:pPr marL="0" indent="0" algn="just">
              <a:lnSpc>
                <a:spcPct val="100000"/>
              </a:lnSpc>
              <a:buNone/>
            </a:pPr>
            <a:r>
              <a:rPr lang="en-US" altLang="ja-JP" sz="1200" dirty="0">
                <a:solidFill>
                  <a:srgbClr val="FF0000"/>
                </a:solidFill>
              </a:rPr>
              <a:t>The divine Persons </a:t>
            </a:r>
            <a:r>
              <a:rPr lang="en-US" altLang="ja-JP" sz="1200" dirty="0"/>
              <a:t>are subsistent relations, and the world, created according to the divine model, is a web of relationships.</a:t>
            </a:r>
          </a:p>
          <a:p>
            <a:pPr marL="0" indent="0" algn="just">
              <a:lnSpc>
                <a:spcPct val="100000"/>
              </a:lnSpc>
              <a:buNone/>
            </a:pPr>
            <a:r>
              <a:rPr lang="en-US" altLang="ja-JP" sz="1200" dirty="0"/>
              <a:t> Creatures tend towards God, and in turn it is proper to every living being to tend towards other things, so that throughout the universe we can find any number of constant and secretly interwoven relationships. (Cf. THOMAS AQUINAS, </a:t>
            </a:r>
            <a:r>
              <a:rPr lang="en-US" altLang="ja-JP" sz="1200" i="1" dirty="0"/>
              <a:t>Summa </a:t>
            </a:r>
            <a:r>
              <a:rPr lang="en-US" altLang="ja-JP" sz="1200" i="1" dirty="0" err="1"/>
              <a:t>Theologiae</a:t>
            </a:r>
            <a:r>
              <a:rPr lang="en-US" altLang="ja-JP" sz="1200" dirty="0"/>
              <a:t>, I, q. 11, art. 3; q. 21, art. 1, ad 3; q. 47, art. 3.)</a:t>
            </a:r>
          </a:p>
          <a:p>
            <a:pPr marL="0" indent="0" algn="just">
              <a:lnSpc>
                <a:spcPct val="100000"/>
              </a:lnSpc>
              <a:buNone/>
            </a:pPr>
            <a:r>
              <a:rPr lang="en-US" altLang="ja-JP" sz="1200" dirty="0"/>
              <a:t>This leads us not only to marvel at the manifold connections existing among creatures, but also to discover a key to our own fulfilment. </a:t>
            </a:r>
          </a:p>
          <a:p>
            <a:pPr marL="0" indent="0" algn="just">
              <a:lnSpc>
                <a:spcPct val="100000"/>
              </a:lnSpc>
              <a:buNone/>
            </a:pPr>
            <a:r>
              <a:rPr lang="en-US" altLang="ja-JP" sz="1200" dirty="0">
                <a:solidFill>
                  <a:srgbClr val="FF0000"/>
                </a:solidFill>
              </a:rPr>
              <a:t>The human person </a:t>
            </a:r>
            <a:r>
              <a:rPr lang="en-US" altLang="ja-JP" sz="1200" dirty="0"/>
              <a:t>grows more, matures more and is sanctified more to the extent that he or she enters into relationships, going out from themselves to live in communion with God, with others and with all creatures. </a:t>
            </a:r>
          </a:p>
          <a:p>
            <a:pPr marL="0" indent="0" algn="just">
              <a:lnSpc>
                <a:spcPct val="100000"/>
              </a:lnSpc>
              <a:buNone/>
            </a:pPr>
            <a:r>
              <a:rPr lang="en-US" altLang="ja-JP" sz="1200" dirty="0"/>
              <a:t>In this way, they make their own that trinitarian dynamism which God imprinted in them when they were created. </a:t>
            </a:r>
          </a:p>
          <a:p>
            <a:pPr marL="0" indent="0" algn="just">
              <a:lnSpc>
                <a:spcPct val="100000"/>
              </a:lnSpc>
              <a:buNone/>
            </a:pPr>
            <a:r>
              <a:rPr lang="en-US" altLang="ja-JP" sz="1200" dirty="0">
                <a:solidFill>
                  <a:srgbClr val="FF0000"/>
                </a:solidFill>
              </a:rPr>
              <a:t>Everything is interconnected</a:t>
            </a:r>
            <a:r>
              <a:rPr lang="en-US" altLang="ja-JP" sz="1200" dirty="0"/>
              <a:t>, and this invites us to develop a spirituality of that global solidarity which flows from the mystery of the Trinity.</a:t>
            </a:r>
            <a:endParaRPr kumimoji="1" lang="ja-JP" altLang="en-US" sz="1200" dirty="0"/>
          </a:p>
        </p:txBody>
      </p:sp>
      <p:sp>
        <p:nvSpPr>
          <p:cNvPr id="4" name="コンテンツ プレースホルダー 3">
            <a:extLst>
              <a:ext uri="{FF2B5EF4-FFF2-40B4-BE49-F238E27FC236}">
                <a16:creationId xmlns:a16="http://schemas.microsoft.com/office/drawing/2014/main" id="{3A77E1B6-7D50-4C85-AB2B-A594355563EC}"/>
              </a:ext>
            </a:extLst>
          </p:cNvPr>
          <p:cNvSpPr>
            <a:spLocks noGrp="1"/>
          </p:cNvSpPr>
          <p:nvPr>
            <p:ph sz="half" idx="2"/>
          </p:nvPr>
        </p:nvSpPr>
        <p:spPr>
          <a:xfrm>
            <a:off x="4157931" y="793864"/>
            <a:ext cx="4986070" cy="5475769"/>
          </a:xfrm>
        </p:spPr>
        <p:txBody>
          <a:bodyPr>
            <a:noAutofit/>
          </a:bodyPr>
          <a:lstStyle/>
          <a:p>
            <a:pPr marL="0" indent="0" algn="just">
              <a:lnSpc>
                <a:spcPct val="120000"/>
              </a:lnSpc>
              <a:spcBef>
                <a:spcPts val="0"/>
              </a:spcBef>
              <a:buNone/>
            </a:pPr>
            <a:r>
              <a:rPr lang="ja-JP" altLang="en-US" sz="1050" dirty="0">
                <a:solidFill>
                  <a:srgbClr val="FF0000"/>
                </a:solidFill>
              </a:rPr>
              <a:t>神の</a:t>
            </a:r>
            <a:r>
              <a:rPr lang="en-US" altLang="ja-JP" sz="1050" dirty="0">
                <a:solidFill>
                  <a:srgbClr val="FF0000"/>
                </a:solidFill>
              </a:rPr>
              <a:t>Persons</a:t>
            </a:r>
            <a:r>
              <a:rPr lang="ja-JP" altLang="en-US" sz="1050" dirty="0"/>
              <a:t>は</a:t>
            </a:r>
            <a:r>
              <a:rPr lang="en-US" altLang="ja-JP" sz="1050" dirty="0"/>
              <a:t>subsistent</a:t>
            </a:r>
            <a:r>
              <a:rPr lang="ja-JP" altLang="en-US" sz="1050" dirty="0"/>
              <a:t> </a:t>
            </a:r>
            <a:r>
              <a:rPr lang="en-US" altLang="ja-JP" sz="1050" dirty="0"/>
              <a:t>relations</a:t>
            </a:r>
            <a:r>
              <a:rPr lang="ja-JP" altLang="en-US" sz="1050" dirty="0"/>
              <a:t>（自存する諸関係）です（＊）。また地上世界は、神のこのモデルに従って創造されたのですから、</a:t>
            </a:r>
            <a:r>
              <a:rPr lang="en-US" altLang="ja-JP" sz="1050" dirty="0"/>
              <a:t>relationships</a:t>
            </a:r>
            <a:r>
              <a:rPr lang="ja-JP" altLang="en-US" sz="1050" dirty="0"/>
              <a:t>によって形成される</a:t>
            </a:r>
            <a:r>
              <a:rPr lang="en-US" altLang="ja-JP" sz="1050" dirty="0"/>
              <a:t>a web</a:t>
            </a:r>
            <a:r>
              <a:rPr lang="ja-JP" altLang="en-US" sz="1050" dirty="0"/>
              <a:t>です。</a:t>
            </a:r>
            <a:endParaRPr lang="en-US" altLang="ja-JP" sz="1050" dirty="0"/>
          </a:p>
          <a:p>
            <a:pPr marL="0" indent="0" algn="just">
              <a:lnSpc>
                <a:spcPct val="120000"/>
              </a:lnSpc>
              <a:spcBef>
                <a:spcPts val="0"/>
              </a:spcBef>
              <a:buNone/>
            </a:pPr>
            <a:endParaRPr kumimoji="1" lang="en-US" altLang="ja-JP" sz="800" dirty="0"/>
          </a:p>
          <a:p>
            <a:pPr marL="0" indent="0" algn="just">
              <a:lnSpc>
                <a:spcPct val="120000"/>
              </a:lnSpc>
              <a:spcBef>
                <a:spcPts val="0"/>
              </a:spcBef>
              <a:buNone/>
            </a:pPr>
            <a:r>
              <a:rPr lang="ja-JP" altLang="en-US" sz="1050" dirty="0"/>
              <a:t>被造物は、</a:t>
            </a:r>
            <a:r>
              <a:rPr lang="en-US" altLang="ja-JP" sz="1050" dirty="0"/>
              <a:t>subsistent relations</a:t>
            </a:r>
            <a:r>
              <a:rPr lang="ja-JP" altLang="en-US" sz="1050" dirty="0"/>
              <a:t>である神へと向かう性質を持っています。同様に全生物が、他者へと向かう性質を持っています。ですからこの宇宙の至る所に、幾つもの恒常的な</a:t>
            </a:r>
            <a:r>
              <a:rPr lang="en-US" altLang="ja-JP" sz="1050" dirty="0"/>
              <a:t>relationships</a:t>
            </a:r>
            <a:r>
              <a:rPr lang="ja-JP" altLang="en-US" sz="1050" dirty="0"/>
              <a:t>が密かに織り込まれているのです。　　（トマス・アクィナス著　高田三郎訳</a:t>
            </a:r>
            <a:r>
              <a:rPr lang="en-US" altLang="ja-JP" sz="1050" dirty="0"/>
              <a:t>『</a:t>
            </a:r>
            <a:r>
              <a:rPr lang="ja-JP" altLang="en-US" sz="1050" dirty="0"/>
              <a:t>神学大全</a:t>
            </a:r>
            <a:r>
              <a:rPr lang="en-US" altLang="ja-JP" sz="1050" dirty="0"/>
              <a:t>1』</a:t>
            </a:r>
            <a:r>
              <a:rPr lang="ja-JP" altLang="en-US" sz="1050" dirty="0"/>
              <a:t>創文社、</a:t>
            </a:r>
            <a:r>
              <a:rPr lang="en-US" altLang="ja-JP" sz="1050" dirty="0"/>
              <a:t>1960</a:t>
            </a:r>
            <a:r>
              <a:rPr lang="ja-JP" altLang="en-US" sz="1050" dirty="0"/>
              <a:t>年、</a:t>
            </a:r>
            <a:r>
              <a:rPr lang="en-US" altLang="ja-JP" sz="1050" dirty="0"/>
              <a:t>201-204</a:t>
            </a:r>
            <a:r>
              <a:rPr lang="ja-JP" altLang="en-US" sz="1050" dirty="0"/>
              <a:t>頁、同</a:t>
            </a:r>
            <a:r>
              <a:rPr lang="en-US" altLang="ja-JP" sz="1050" dirty="0"/>
              <a:t>『</a:t>
            </a:r>
            <a:r>
              <a:rPr lang="ja-JP" altLang="en-US" sz="1050" dirty="0"/>
              <a:t>神学大全</a:t>
            </a:r>
            <a:r>
              <a:rPr lang="en-US" altLang="ja-JP" sz="1050" dirty="0"/>
              <a:t>2』</a:t>
            </a:r>
            <a:r>
              <a:rPr lang="ja-JP" altLang="en-US" sz="1050" dirty="0"/>
              <a:t>、</a:t>
            </a:r>
            <a:r>
              <a:rPr lang="en-US" altLang="ja-JP" sz="1050" dirty="0"/>
              <a:t>1963</a:t>
            </a:r>
            <a:r>
              <a:rPr lang="ja-JP" altLang="en-US" sz="1050" dirty="0"/>
              <a:t>年、</a:t>
            </a:r>
            <a:r>
              <a:rPr lang="en-US" altLang="ja-JP" sz="1050" dirty="0"/>
              <a:t>216-217</a:t>
            </a:r>
            <a:r>
              <a:rPr lang="ja-JP" altLang="en-US" sz="1050" dirty="0"/>
              <a:t>頁、同</a:t>
            </a:r>
            <a:r>
              <a:rPr lang="en-US" altLang="ja-JP" sz="1050" dirty="0"/>
              <a:t>『</a:t>
            </a:r>
            <a:r>
              <a:rPr lang="ja-JP" altLang="en-US" sz="1050" dirty="0"/>
              <a:t>神学大全</a:t>
            </a:r>
            <a:r>
              <a:rPr lang="en-US" altLang="ja-JP" sz="1050" dirty="0"/>
              <a:t>4』</a:t>
            </a:r>
            <a:r>
              <a:rPr lang="ja-JP" altLang="en-US" sz="1050" dirty="0"/>
              <a:t>、</a:t>
            </a:r>
            <a:r>
              <a:rPr lang="en-US" altLang="ja-JP" sz="1050" dirty="0"/>
              <a:t>1973</a:t>
            </a:r>
            <a:r>
              <a:rPr lang="ja-JP" altLang="en-US" sz="1050" dirty="0"/>
              <a:t>年、</a:t>
            </a:r>
            <a:r>
              <a:rPr lang="en-US" altLang="ja-JP" sz="1050" dirty="0"/>
              <a:t>83-86</a:t>
            </a:r>
            <a:r>
              <a:rPr lang="ja-JP" altLang="en-US" sz="1050" dirty="0"/>
              <a:t>頁）</a:t>
            </a:r>
            <a:endParaRPr lang="en-US" altLang="ja-JP" sz="1050" dirty="0"/>
          </a:p>
          <a:p>
            <a:pPr marL="0" indent="0" algn="just">
              <a:lnSpc>
                <a:spcPct val="120000"/>
              </a:lnSpc>
              <a:spcBef>
                <a:spcPts val="0"/>
              </a:spcBef>
              <a:buNone/>
            </a:pPr>
            <a:endParaRPr lang="en-US" altLang="ja-JP" sz="800" dirty="0"/>
          </a:p>
          <a:p>
            <a:pPr marL="0" indent="0" algn="just">
              <a:lnSpc>
                <a:spcPct val="100000"/>
              </a:lnSpc>
              <a:spcBef>
                <a:spcPts val="0"/>
              </a:spcBef>
              <a:buNone/>
            </a:pPr>
            <a:r>
              <a:rPr lang="ja-JP" altLang="en-US" sz="1050" dirty="0"/>
              <a:t>この様な</a:t>
            </a:r>
            <a:r>
              <a:rPr lang="en-US" altLang="ja-JP" sz="1050" dirty="0"/>
              <a:t>relationships</a:t>
            </a:r>
            <a:r>
              <a:rPr lang="ja-JP" altLang="en-US" sz="1050" dirty="0"/>
              <a:t>が、重層的な</a:t>
            </a:r>
            <a:r>
              <a:rPr lang="en-US" altLang="ja-JP" sz="1050" dirty="0"/>
              <a:t>connections</a:t>
            </a:r>
            <a:r>
              <a:rPr lang="ja-JP" altLang="en-US" sz="1050" dirty="0"/>
              <a:t>が被造物の間にあることの神秘を私達に気づかせてくれるだけでなく、私達自身の自己実現を開く鍵、これを覆っているカバーを取り除いてくれるのです。</a:t>
            </a:r>
            <a:endParaRPr lang="en-US" altLang="ja-JP" sz="1050" dirty="0"/>
          </a:p>
          <a:p>
            <a:pPr marL="0" indent="0" algn="just">
              <a:lnSpc>
                <a:spcPct val="100000"/>
              </a:lnSpc>
              <a:spcBef>
                <a:spcPts val="0"/>
              </a:spcBef>
              <a:buNone/>
            </a:pPr>
            <a:endParaRPr lang="en-US" altLang="ja-JP" sz="1050" dirty="0"/>
          </a:p>
          <a:p>
            <a:pPr marL="0" indent="0" algn="just">
              <a:lnSpc>
                <a:spcPct val="120000"/>
              </a:lnSpc>
              <a:spcBef>
                <a:spcPts val="0"/>
              </a:spcBef>
              <a:buNone/>
            </a:pPr>
            <a:r>
              <a:rPr lang="ja-JP" altLang="en-US" sz="1050" dirty="0">
                <a:solidFill>
                  <a:srgbClr val="FF0000"/>
                </a:solidFill>
              </a:rPr>
              <a:t>人間のペルソナ</a:t>
            </a:r>
            <a:r>
              <a:rPr lang="ja-JP" altLang="en-US" sz="1050" dirty="0"/>
              <a:t>は、</a:t>
            </a:r>
            <a:r>
              <a:rPr lang="en-US" altLang="ja-JP" sz="1050" dirty="0"/>
              <a:t>relationships</a:t>
            </a:r>
            <a:r>
              <a:rPr lang="ja-JP" altLang="en-US" sz="1050" dirty="0"/>
              <a:t>に参加すれば参加するだけ、いっそう成長し、いっそう成熟し、いっそう聖化されます。自分自身の殻から抜け出し、神との交わり、他者との交わり、全被造物との交わりの中に生きるならば、いっそう聖化されます。</a:t>
            </a:r>
            <a:endParaRPr lang="en-US" altLang="ja-JP" sz="1050" dirty="0"/>
          </a:p>
          <a:p>
            <a:pPr marL="0" indent="0" algn="just">
              <a:lnSpc>
                <a:spcPct val="120000"/>
              </a:lnSpc>
              <a:spcBef>
                <a:spcPts val="0"/>
              </a:spcBef>
              <a:buNone/>
            </a:pPr>
            <a:endParaRPr kumimoji="1" lang="en-US" altLang="ja-JP" sz="1050" dirty="0"/>
          </a:p>
          <a:p>
            <a:pPr marL="0" indent="0" algn="just">
              <a:lnSpc>
                <a:spcPct val="120000"/>
              </a:lnSpc>
              <a:spcBef>
                <a:spcPts val="0"/>
              </a:spcBef>
              <a:buNone/>
            </a:pPr>
            <a:r>
              <a:rPr lang="ja-JP" altLang="en-US" sz="1050" dirty="0"/>
              <a:t>こうして全被造物は、創造の際に神が刻印したあの三位一体のダイナミズムを自らのものとします。</a:t>
            </a:r>
            <a:endParaRPr kumimoji="1" lang="en-US" altLang="ja-JP" sz="1050" dirty="0"/>
          </a:p>
          <a:p>
            <a:pPr marL="0" indent="0" algn="just">
              <a:lnSpc>
                <a:spcPct val="120000"/>
              </a:lnSpc>
              <a:spcBef>
                <a:spcPts val="0"/>
              </a:spcBef>
              <a:buNone/>
            </a:pPr>
            <a:endParaRPr lang="en-US" altLang="ja-JP" sz="1050" dirty="0"/>
          </a:p>
          <a:p>
            <a:pPr marL="0" indent="0" algn="just">
              <a:lnSpc>
                <a:spcPct val="120000"/>
              </a:lnSpc>
              <a:spcBef>
                <a:spcPts val="0"/>
              </a:spcBef>
              <a:buNone/>
            </a:pPr>
            <a:r>
              <a:rPr lang="en-US" altLang="ja-JP" sz="1050" dirty="0">
                <a:solidFill>
                  <a:srgbClr val="FF0000"/>
                </a:solidFill>
              </a:rPr>
              <a:t>Everything is interconnected</a:t>
            </a:r>
            <a:r>
              <a:rPr lang="en-US" altLang="ja-JP" sz="1050" dirty="0"/>
              <a:t>. </a:t>
            </a:r>
            <a:r>
              <a:rPr lang="ja-JP" altLang="en-US" sz="1050" dirty="0"/>
              <a:t>正にこのことが、本回勅で説明した、三位一体の神秘から流れ出る</a:t>
            </a:r>
            <a:r>
              <a:rPr lang="en-US" altLang="ja-JP" sz="1050" dirty="0"/>
              <a:t>global solidarity </a:t>
            </a:r>
            <a:r>
              <a:rPr lang="ja-JP" altLang="en-US" sz="1050" dirty="0"/>
              <a:t>の霊性、これをはぐくむよう私達を招いているのです。</a:t>
            </a:r>
            <a:endParaRPr lang="en-US" altLang="ja-JP" sz="1050" dirty="0"/>
          </a:p>
          <a:p>
            <a:pPr marL="0" indent="0" algn="just">
              <a:lnSpc>
                <a:spcPct val="120000"/>
              </a:lnSpc>
              <a:spcBef>
                <a:spcPts val="0"/>
              </a:spcBef>
              <a:buNone/>
            </a:pPr>
            <a:endParaRPr lang="en-US" altLang="ja-JP" sz="1050" dirty="0"/>
          </a:p>
          <a:p>
            <a:pPr marL="0" indent="0" algn="just">
              <a:lnSpc>
                <a:spcPct val="120000"/>
              </a:lnSpc>
              <a:spcBef>
                <a:spcPts val="0"/>
              </a:spcBef>
              <a:buNone/>
            </a:pPr>
            <a:r>
              <a:rPr lang="ja-JP" altLang="en-US" sz="1050" dirty="0"/>
              <a:t>（＊）：神の</a:t>
            </a:r>
            <a:r>
              <a:rPr lang="en-US" altLang="ja-JP" sz="1050" dirty="0"/>
              <a:t>Persons</a:t>
            </a:r>
            <a:r>
              <a:rPr lang="ja-JP" altLang="en-US" sz="1050" dirty="0"/>
              <a:t>（位格、ペルソナ）を、「自存する関係（</a:t>
            </a:r>
            <a:r>
              <a:rPr lang="en-US" altLang="ja-JP" sz="1050" dirty="0" err="1"/>
              <a:t>relatio</a:t>
            </a:r>
            <a:r>
              <a:rPr lang="en-US" altLang="ja-JP" sz="1050" dirty="0"/>
              <a:t> </a:t>
            </a:r>
            <a:r>
              <a:rPr lang="en-US" altLang="ja-JP" sz="1050" dirty="0" err="1"/>
              <a:t>ut</a:t>
            </a:r>
            <a:r>
              <a:rPr lang="en-US" altLang="ja-JP" sz="1050" dirty="0"/>
              <a:t> </a:t>
            </a:r>
            <a:r>
              <a:rPr lang="en-US" altLang="ja-JP" sz="1050" dirty="0" err="1"/>
              <a:t>subsistens</a:t>
            </a:r>
            <a:r>
              <a:rPr lang="ja-JP" altLang="en-US" sz="1050" dirty="0"/>
              <a:t>）」と定義したトマス・アクィナスは、「神のペルソナの意味のうちには関係（</a:t>
            </a:r>
            <a:r>
              <a:rPr lang="en-US" altLang="ja-JP" sz="1050" dirty="0" err="1"/>
              <a:t>relatio</a:t>
            </a:r>
            <a:r>
              <a:rPr lang="ja-JP" altLang="en-US" sz="1050" dirty="0"/>
              <a:t>）が含まれているが、それに対して、天使や人間のペルソナの意味のうちには関係は含まれていない」と述べている。これは決して人間の関係構築能力を否定しているのではない。確かに神は、父と子と聖霊という三つの</a:t>
            </a:r>
            <a:r>
              <a:rPr lang="en-US" altLang="ja-JP" sz="1050" dirty="0"/>
              <a:t>Persons</a:t>
            </a:r>
            <a:r>
              <a:rPr lang="ja-JP" altLang="en-US" sz="1050" dirty="0"/>
              <a:t>の一なる交わりが自ずと成立している「存在の充実（</a:t>
            </a:r>
            <a:r>
              <a:rPr lang="en-US" altLang="ja-JP" sz="1050" dirty="0" err="1"/>
              <a:t>plentitudo</a:t>
            </a:r>
            <a:r>
              <a:rPr lang="en-US" altLang="ja-JP" sz="1050" dirty="0"/>
              <a:t> essendi</a:t>
            </a:r>
            <a:r>
              <a:rPr lang="ja-JP" altLang="en-US" sz="1050" dirty="0"/>
              <a:t>）」そのものである。しかし人間も、意志的・選択的に、偶然的な外界や他者との関わりの中でその様な</a:t>
            </a:r>
            <a:r>
              <a:rPr lang="en-US" altLang="ja-JP" sz="1050" dirty="0"/>
              <a:t>relations</a:t>
            </a:r>
            <a:r>
              <a:rPr lang="ja-JP" altLang="en-US" sz="1050" dirty="0"/>
              <a:t>を構築するならば、「存在の充実」を時間的・過渡的に得ることができるのである。　（山本芳久著</a:t>
            </a:r>
            <a:r>
              <a:rPr lang="en-US" altLang="ja-JP" sz="1050" dirty="0"/>
              <a:t>『</a:t>
            </a:r>
            <a:r>
              <a:rPr lang="ja-JP" altLang="en-US" sz="1050" dirty="0">
                <a:hlinkClick r:id="rId3"/>
              </a:rPr>
              <a:t>トマス・アクィナスによる人格（ペルソナ）の存在論</a:t>
            </a:r>
            <a:r>
              <a:rPr lang="en-US" altLang="ja-JP" sz="1050" dirty="0"/>
              <a:t>』2004</a:t>
            </a:r>
            <a:r>
              <a:rPr lang="ja-JP" altLang="en-US" sz="1050" dirty="0"/>
              <a:t>年博士論文、</a:t>
            </a:r>
            <a:r>
              <a:rPr lang="en-US" altLang="ja-JP" sz="1050" dirty="0"/>
              <a:t>2013</a:t>
            </a:r>
            <a:r>
              <a:rPr lang="ja-JP" altLang="en-US" sz="1050" dirty="0"/>
              <a:t>年増補出版、</a:t>
            </a:r>
            <a:r>
              <a:rPr lang="en-US" altLang="ja-JP" sz="1050" dirty="0"/>
              <a:t>271</a:t>
            </a:r>
            <a:r>
              <a:rPr lang="ja-JP" altLang="en-US" sz="1050" dirty="0"/>
              <a:t>頁等参照方）</a:t>
            </a:r>
            <a:endParaRPr kumimoji="1" lang="ja-JP" altLang="en-US" sz="1050" dirty="0"/>
          </a:p>
        </p:txBody>
      </p:sp>
      <p:sp>
        <p:nvSpPr>
          <p:cNvPr id="5" name="スライド番号プレースホルダー 4">
            <a:extLst>
              <a:ext uri="{FF2B5EF4-FFF2-40B4-BE49-F238E27FC236}">
                <a16:creationId xmlns:a16="http://schemas.microsoft.com/office/drawing/2014/main" id="{BECF099A-3AB4-453A-9E0D-9377F65C3E55}"/>
              </a:ext>
            </a:extLst>
          </p:cNvPr>
          <p:cNvSpPr>
            <a:spLocks noGrp="1"/>
          </p:cNvSpPr>
          <p:nvPr>
            <p:ph type="sldNum" sz="quarter" idx="12"/>
          </p:nvPr>
        </p:nvSpPr>
        <p:spPr>
          <a:xfrm>
            <a:off x="7086600" y="6553260"/>
            <a:ext cx="2057400" cy="365125"/>
          </a:xfrm>
        </p:spPr>
        <p:txBody>
          <a:bodyPr/>
          <a:lstStyle/>
          <a:p>
            <a:fld id="{0964516F-A834-419C-8A77-8FB5B980A6CF}" type="slidenum">
              <a:rPr kumimoji="1" lang="ja-JP" altLang="en-US" sz="2000" smtClean="0"/>
              <a:t>6</a:t>
            </a:fld>
            <a:endParaRPr kumimoji="1" lang="ja-JP" altLang="en-US" sz="2000" dirty="0"/>
          </a:p>
        </p:txBody>
      </p:sp>
    </p:spTree>
    <p:extLst>
      <p:ext uri="{BB962C8B-B14F-4D97-AF65-F5344CB8AC3E}">
        <p14:creationId xmlns:p14="http://schemas.microsoft.com/office/powerpoint/2010/main" val="432954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28AB38-7678-45B9-8257-4861AB3229C9}"/>
              </a:ext>
            </a:extLst>
          </p:cNvPr>
          <p:cNvSpPr>
            <a:spLocks noGrp="1"/>
          </p:cNvSpPr>
          <p:nvPr>
            <p:ph type="title"/>
          </p:nvPr>
        </p:nvSpPr>
        <p:spPr>
          <a:xfrm>
            <a:off x="66676" y="19050"/>
            <a:ext cx="9010648" cy="711198"/>
          </a:xfrm>
        </p:spPr>
        <p:txBody>
          <a:bodyPr>
            <a:normAutofit fontScale="90000"/>
          </a:bodyPr>
          <a:lstStyle/>
          <a:p>
            <a:pPr algn="ctr"/>
            <a:r>
              <a:rPr lang="en-US" altLang="ja-JP" sz="2400" dirty="0">
                <a:solidFill>
                  <a:prstClr val="black"/>
                </a:solidFill>
              </a:rPr>
              <a:t>bridge 5</a:t>
            </a:r>
            <a:r>
              <a:rPr lang="ja-JP" altLang="en-US" sz="2400" dirty="0">
                <a:solidFill>
                  <a:prstClr val="black"/>
                </a:solidFill>
              </a:rPr>
              <a:t>：</a:t>
            </a:r>
            <a:r>
              <a:rPr lang="en-US" altLang="ja-JP" dirty="0">
                <a:solidFill>
                  <a:prstClr val="black"/>
                </a:solidFill>
              </a:rPr>
              <a:t>enforceable international agreements</a:t>
            </a:r>
            <a:br>
              <a:rPr lang="en-US" altLang="ja-JP" dirty="0">
                <a:solidFill>
                  <a:prstClr val="black"/>
                </a:solidFill>
              </a:rPr>
            </a:br>
            <a:r>
              <a:rPr lang="en-US" altLang="ja-JP" sz="1800" dirty="0">
                <a:solidFill>
                  <a:prstClr val="black"/>
                </a:solidFill>
              </a:rPr>
              <a:t>Laudato Si’ 173</a:t>
            </a:r>
            <a:r>
              <a:rPr lang="ja-JP" altLang="en-US" sz="1800" dirty="0">
                <a:solidFill>
                  <a:prstClr val="black"/>
                </a:solidFill>
              </a:rPr>
              <a:t> 　強制執行力を持たせた国際合意</a:t>
            </a:r>
            <a:endParaRPr kumimoji="1" lang="ja-JP" altLang="en-US" sz="1800" dirty="0"/>
          </a:p>
        </p:txBody>
      </p:sp>
      <p:sp>
        <p:nvSpPr>
          <p:cNvPr id="3" name="コンテンツ プレースホルダー 2">
            <a:extLst>
              <a:ext uri="{FF2B5EF4-FFF2-40B4-BE49-F238E27FC236}">
                <a16:creationId xmlns:a16="http://schemas.microsoft.com/office/drawing/2014/main" id="{A3BF365E-CBD4-4A80-B73D-FE1F9A25A6BD}"/>
              </a:ext>
            </a:extLst>
          </p:cNvPr>
          <p:cNvSpPr>
            <a:spLocks noGrp="1"/>
          </p:cNvSpPr>
          <p:nvPr>
            <p:ph sz="half" idx="1"/>
          </p:nvPr>
        </p:nvSpPr>
        <p:spPr>
          <a:xfrm>
            <a:off x="2" y="749296"/>
            <a:ext cx="3971921" cy="6029327"/>
          </a:xfrm>
        </p:spPr>
        <p:txBody>
          <a:bodyPr>
            <a:noAutofit/>
          </a:bodyPr>
          <a:lstStyle/>
          <a:p>
            <a:pPr marL="0" indent="0" algn="just">
              <a:lnSpc>
                <a:spcPct val="100000"/>
              </a:lnSpc>
              <a:buNone/>
            </a:pPr>
            <a:r>
              <a:rPr kumimoji="1" lang="en-US" altLang="ja-JP" sz="1000" dirty="0"/>
              <a:t>173</a:t>
            </a:r>
            <a:r>
              <a:rPr kumimoji="1" lang="ja-JP" altLang="en-US" sz="1000" dirty="0"/>
              <a:t>．</a:t>
            </a:r>
            <a:r>
              <a:rPr lang="en-US" altLang="ja-JP" sz="1000" dirty="0">
                <a:solidFill>
                  <a:srgbClr val="FF0000"/>
                </a:solidFill>
              </a:rPr>
              <a:t>Enforceable international agreements </a:t>
            </a:r>
            <a:r>
              <a:rPr lang="en-US" altLang="ja-JP" sz="1000" dirty="0"/>
              <a:t>are urgently needed, since local authorities are not always capable of effective intervention. Relations between states must be respectful of each other’s sovereignty, but must also lay down mutually agreed means of averting regional disasters which would eventually affect everyone. Global regulatory norms are needed to impose obligations and prevent unacceptable actions, for example, when powerful companies or countries dump contaminated waste or offshore polluting industries in other countries.</a:t>
            </a:r>
          </a:p>
          <a:p>
            <a:pPr marL="0" indent="0" algn="just">
              <a:lnSpc>
                <a:spcPct val="100000"/>
              </a:lnSpc>
              <a:buNone/>
            </a:pPr>
            <a:r>
              <a:rPr lang="en-US" altLang="ja-JP" sz="1000" dirty="0"/>
              <a:t>174. Let us also mention the system of governance of the oceans. International and regional conventions do exist, but fragmentation and the lack of strict mechanisms of regulation, control and penalization end up undermining these efforts. The growing problem of marine waste and the protection of the open seas represent particular challenges. What is needed, in effect, is </a:t>
            </a:r>
            <a:r>
              <a:rPr lang="en-US" altLang="ja-JP" sz="1000" dirty="0">
                <a:solidFill>
                  <a:srgbClr val="FF0000"/>
                </a:solidFill>
              </a:rPr>
              <a:t>an agreement on systems of governance for the whole range of so-called “global commons”.</a:t>
            </a:r>
          </a:p>
          <a:p>
            <a:pPr marL="0" indent="0" algn="just">
              <a:lnSpc>
                <a:spcPct val="100000"/>
              </a:lnSpc>
              <a:buNone/>
            </a:pPr>
            <a:r>
              <a:rPr lang="en-US" altLang="ja-JP" sz="1000" dirty="0"/>
              <a:t>175. The same mindset which stands in the way of making radical decisions to reverse the trend of global warming also stands in the way of achieving the goal of eliminating poverty. A more responsible overall approach is needed to deal with both problems: the reduction of pollution and the development of poorer countries and regions. The twenty-first century, while maintaining systems of governance inherited from the past, is witnessing a weakening of the power of nation states, chiefly because the economic and financial sectors, being transnational, tends to prevail over the political. </a:t>
            </a:r>
            <a:r>
              <a:rPr lang="en-US" altLang="ja-JP" sz="1000" dirty="0">
                <a:solidFill>
                  <a:srgbClr val="FF0000"/>
                </a:solidFill>
              </a:rPr>
              <a:t>Given this situation, it is essential to devise stronger and more efficiently organized international institutions, with functionaries who are appointed fairly by agreement among national governments, and empowered to impose sanctions.</a:t>
            </a:r>
            <a:r>
              <a:rPr lang="en-US" altLang="ja-JP" sz="1000" dirty="0"/>
              <a:t> As Benedict XVI has affirmed in continuity with the social teaching of the Church: “To manage the global economy; to revive economies hit by the crisis; to avoid any deterioration of the present crisis and the greater imbalances that would result; to bring about integral and timely disarmament, food security and peace; to guarantee the protection of the environment and to regulate migration: for all this, there is urgent need of </a:t>
            </a:r>
            <a:r>
              <a:rPr lang="en-US" altLang="ja-JP" sz="1000" dirty="0">
                <a:solidFill>
                  <a:srgbClr val="FF0000"/>
                </a:solidFill>
              </a:rPr>
              <a:t>a true world political authority</a:t>
            </a:r>
            <a:r>
              <a:rPr lang="en-US" altLang="ja-JP" sz="1000" dirty="0"/>
              <a:t>, as my predecessor Blessed John XXIII indicated some years ago.”</a:t>
            </a:r>
            <a:r>
              <a:rPr lang="ja-JP" altLang="en-US" sz="1000" dirty="0"/>
              <a:t>（*）　</a:t>
            </a:r>
            <a:r>
              <a:rPr lang="en-US" altLang="ja-JP" sz="1000" dirty="0"/>
              <a:t> Diplomacy also takes on new importance in the work of developing international strategies which can anticipate serious problems affecting us all.</a:t>
            </a:r>
            <a:endParaRPr kumimoji="1" lang="ja-JP" altLang="en-US" sz="1000" dirty="0"/>
          </a:p>
        </p:txBody>
      </p:sp>
      <p:sp>
        <p:nvSpPr>
          <p:cNvPr id="4" name="コンテンツ プレースホルダー 3">
            <a:extLst>
              <a:ext uri="{FF2B5EF4-FFF2-40B4-BE49-F238E27FC236}">
                <a16:creationId xmlns:a16="http://schemas.microsoft.com/office/drawing/2014/main" id="{66B2AB9F-B40E-4F0A-A2EC-F984A3F692D9}"/>
              </a:ext>
            </a:extLst>
          </p:cNvPr>
          <p:cNvSpPr>
            <a:spLocks noGrp="1"/>
          </p:cNvSpPr>
          <p:nvPr>
            <p:ph sz="half" idx="2"/>
          </p:nvPr>
        </p:nvSpPr>
        <p:spPr>
          <a:xfrm>
            <a:off x="3971923" y="749296"/>
            <a:ext cx="5172077" cy="6029325"/>
          </a:xfrm>
        </p:spPr>
        <p:txBody>
          <a:bodyPr>
            <a:noAutofit/>
          </a:bodyPr>
          <a:lstStyle/>
          <a:p>
            <a:pPr marL="0" indent="0" algn="just">
              <a:spcAft>
                <a:spcPts val="0"/>
              </a:spcAft>
              <a:buNone/>
            </a:pPr>
            <a:r>
              <a:rPr lang="en-US" altLang="ja-JP" sz="1100" b="1" u="sng" kern="100" dirty="0">
                <a:latin typeface="ＭＳ Ｐゴシック" panose="020B0600070205080204" pitchFamily="50" charset="-128"/>
                <a:ea typeface="ＭＳ Ｐゴシック" panose="020B0600070205080204" pitchFamily="50" charset="-128"/>
                <a:cs typeface="Times New Roman" panose="02020603050405020304" pitchFamily="18" charset="0"/>
              </a:rPr>
              <a:t>173</a:t>
            </a:r>
            <a:r>
              <a:rPr lang="en-US" altLang="ja-JP" sz="11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11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ja-JP" sz="1100"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強制執行力</a:t>
            </a:r>
            <a:r>
              <a:rPr lang="ja-JP" altLang="en-US" sz="1100"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を持たせた国際合意</a:t>
            </a:r>
            <a:r>
              <a:rPr lang="ja-JP" altLang="ja-JP" sz="11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が緊急に必要とされます。なぜなら、各地各国の権威当局者では</a:t>
            </a:r>
            <a:r>
              <a:rPr lang="ja-JP" altLang="en-US" sz="11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11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必ずしも常に有効な介入を行うことが出来ないからです。勿論、</a:t>
            </a:r>
            <a:r>
              <a:rPr lang="ja-JP" altLang="ja-JP" sz="1100" kern="100" dirty="0">
                <a:latin typeface="ＭＳ Ｐゴシック" panose="020B0600070205080204" pitchFamily="50" charset="-128"/>
                <a:cs typeface="Times New Roman" panose="02020603050405020304" pitchFamily="18" charset="0"/>
              </a:rPr>
              <a:t>国家</a:t>
            </a:r>
            <a:r>
              <a:rPr lang="ja-JP" altLang="ja-JP" sz="11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sz="1100" kern="100" dirty="0">
                <a:latin typeface="ＭＳ Ｐゴシック" panose="020B0600070205080204" pitchFamily="50" charset="-128"/>
                <a:cs typeface="Times New Roman" panose="02020603050405020304" pitchFamily="18" charset="0"/>
              </a:rPr>
              <a:t>states</a:t>
            </a:r>
            <a:r>
              <a:rPr lang="ja-JP" altLang="ja-JP" sz="11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）間関係は</a:t>
            </a:r>
            <a:r>
              <a:rPr lang="ja-JP" altLang="en-US" sz="11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互いの</a:t>
            </a:r>
            <a:r>
              <a:rPr lang="ja-JP" altLang="ja-JP" sz="11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主権を尊重して保たれなければなりません。しかしながら同時に相互の合意を策定し複数国家にまたがる災害を減災防災する手段を講じて、該複数領域の住民達全員</a:t>
            </a:r>
            <a:r>
              <a:rPr lang="ja-JP" altLang="en-US" sz="11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の</a:t>
            </a:r>
            <a:r>
              <a:rPr lang="ja-JP" altLang="ja-JP" sz="11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被災を未然に防がねばなりません。全地球的規制のための規範が必要であり、受け入れがたい行為を未然に防ぐための</a:t>
            </a:r>
            <a:r>
              <a:rPr lang="en-US" altLang="ja-JP" sz="11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obligations</a:t>
            </a:r>
            <a:r>
              <a:rPr lang="ja-JP" altLang="ja-JP" sz="11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を課す必要があります。受け入れがたい行為とは、たとえば、強大な会社や</a:t>
            </a:r>
            <a:r>
              <a:rPr lang="en-US" altLang="ja-JP" sz="11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countries</a:t>
            </a:r>
            <a:r>
              <a:rPr lang="ja-JP" altLang="ja-JP" sz="11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が汚染廃棄物を他</a:t>
            </a:r>
            <a:r>
              <a:rPr lang="en-US" altLang="ja-JP" sz="11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countries</a:t>
            </a:r>
            <a:r>
              <a:rPr lang="ja-JP" altLang="ja-JP" sz="11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に遺棄したり、公害を出す工場を海外に移設したりすることです。</a:t>
            </a:r>
          </a:p>
          <a:p>
            <a:pPr marL="0" indent="0" algn="just">
              <a:spcAft>
                <a:spcPts val="0"/>
              </a:spcAft>
              <a:buNone/>
            </a:pPr>
            <a:r>
              <a:rPr lang="en-US" altLang="ja-JP" sz="1100" b="1" u="sng" kern="100" dirty="0">
                <a:latin typeface="ＭＳ Ｐゴシック" panose="020B0600070205080204" pitchFamily="50" charset="-128"/>
                <a:ea typeface="ＭＳ Ｐゴシック" panose="020B0600070205080204" pitchFamily="50" charset="-128"/>
                <a:cs typeface="Times New Roman" panose="02020603050405020304" pitchFamily="18" charset="0"/>
              </a:rPr>
              <a:t>174</a:t>
            </a:r>
            <a:r>
              <a:rPr lang="en-US" altLang="ja-JP" sz="11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11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海洋統治</a:t>
            </a:r>
            <a:r>
              <a:rPr lang="en-US" altLang="ja-JP" sz="11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system</a:t>
            </a:r>
            <a:r>
              <a:rPr lang="ja-JP" altLang="ja-JP" sz="11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についても考察しましょう。確かに</a:t>
            </a:r>
            <a:r>
              <a:rPr lang="en-US" altLang="ja-JP" sz="11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international</a:t>
            </a:r>
            <a:r>
              <a:rPr lang="ja-JP" altLang="ja-JP" sz="11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条約や地域条約が存在します。しかし、それらが断片化していたり、厳密な規制、管理、処罰の仕組みを欠いているために、これらの努力は水泡に帰してしまいます。海洋投棄と公海保護の問題は深刻化し、何らかの思い切った対策が必要な状況です。実のところ最も必要なのは</a:t>
            </a:r>
            <a:r>
              <a:rPr lang="ja-JP" altLang="en-US" sz="11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11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所謂</a:t>
            </a:r>
            <a:r>
              <a:rPr lang="ja-JP" altLang="en-US" sz="11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sz="1100"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“global commons”</a:t>
            </a:r>
            <a:r>
              <a:rPr lang="ja-JP" altLang="ja-JP" sz="1100"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全域を統治する</a:t>
            </a:r>
            <a:r>
              <a:rPr lang="en-US" altLang="ja-JP" sz="1100"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system</a:t>
            </a:r>
            <a:r>
              <a:rPr lang="ja-JP" altLang="ja-JP" sz="1100"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に関する合意</a:t>
            </a:r>
            <a:r>
              <a:rPr lang="ja-JP" altLang="ja-JP" sz="11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なのだと思います。</a:t>
            </a:r>
          </a:p>
          <a:p>
            <a:pPr marL="0" indent="0" algn="just">
              <a:spcAft>
                <a:spcPts val="0"/>
              </a:spcAft>
              <a:buNone/>
            </a:pPr>
            <a:r>
              <a:rPr lang="en-US" altLang="ja-JP" sz="1100" b="1" u="sng" kern="100" dirty="0">
                <a:latin typeface="ＭＳ Ｐゴシック" panose="020B0600070205080204" pitchFamily="50" charset="-128"/>
                <a:ea typeface="ＭＳ Ｐゴシック" panose="020B0600070205080204" pitchFamily="50" charset="-128"/>
                <a:cs typeface="Times New Roman" panose="02020603050405020304" pitchFamily="18" charset="0"/>
              </a:rPr>
              <a:t>175</a:t>
            </a:r>
            <a:r>
              <a:rPr lang="en-US" altLang="ja-JP" sz="11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11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地球温暖化を逆転させるための思い切った意志決定</a:t>
            </a:r>
            <a:r>
              <a:rPr lang="ja-JP" altLang="en-US" sz="11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をこばむ</a:t>
            </a:r>
            <a:r>
              <a:rPr lang="en-US" altLang="ja-JP" sz="11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mindset</a:t>
            </a:r>
            <a:r>
              <a:rPr lang="ja-JP" altLang="ja-JP" sz="11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と、貧困撲滅という目標達成</a:t>
            </a:r>
            <a:r>
              <a:rPr lang="ja-JP" altLang="en-US" sz="11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をこばむ</a:t>
            </a:r>
            <a:r>
              <a:rPr lang="en-US" altLang="ja-JP" sz="11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mindset</a:t>
            </a:r>
            <a:r>
              <a:rPr lang="ja-JP" altLang="ja-JP" sz="11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は、実は同じものです。環境汚染の低減と、貧困国・地域（</a:t>
            </a:r>
            <a:r>
              <a:rPr lang="en-US" altLang="ja-JP" sz="11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countries and regions</a:t>
            </a:r>
            <a:r>
              <a:rPr lang="ja-JP" altLang="ja-JP" sz="11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）開発とに必要なことは同じです。即ち、全方向から全問題に網羅的に対処しながら核心に迫ることが必要です（</a:t>
            </a:r>
            <a:r>
              <a:rPr lang="en-US" altLang="ja-JP" sz="11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A more responsible overall approach is needed</a:t>
            </a:r>
            <a:r>
              <a:rPr lang="ja-JP" altLang="ja-JP" sz="11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sz="11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21</a:t>
            </a:r>
            <a:r>
              <a:rPr lang="ja-JP" altLang="ja-JP" sz="11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世紀社会は、一方で過去から受け継がれた統治</a:t>
            </a:r>
            <a:r>
              <a:rPr lang="en-US" altLang="ja-JP" sz="11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system</a:t>
            </a:r>
            <a:r>
              <a:rPr lang="ja-JP" altLang="ja-JP" sz="11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を維持するとともに、他方で</a:t>
            </a:r>
            <a:r>
              <a:rPr lang="en-US" altLang="ja-JP" sz="11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the power of nation states</a:t>
            </a:r>
            <a:r>
              <a:rPr lang="ja-JP" altLang="ja-JP" sz="11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が弱まっていくのを目の当たりにします。即ち、経済セクター</a:t>
            </a:r>
            <a:r>
              <a:rPr lang="en-US" altLang="ja-JP" sz="11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financial</a:t>
            </a:r>
            <a:r>
              <a:rPr lang="ja-JP" altLang="ja-JP" sz="11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セクターが</a:t>
            </a:r>
            <a:r>
              <a:rPr lang="en-US" altLang="ja-JP" sz="11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transnational</a:t>
            </a:r>
            <a:r>
              <a:rPr lang="ja-JP" altLang="ja-JP" sz="11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sz="11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nation</a:t>
            </a:r>
            <a:r>
              <a:rPr lang="ja-JP" altLang="ja-JP" sz="11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の違いを超えて活動するもの）になり、</a:t>
            </a:r>
            <a:r>
              <a:rPr lang="en-US" altLang="ja-JP" sz="11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the political</a:t>
            </a:r>
            <a:r>
              <a:rPr lang="ja-JP" altLang="ja-JP" sz="11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（政治的なもの）を圧倒していきます。これが主因となって、</a:t>
            </a:r>
            <a:r>
              <a:rPr lang="en-US" altLang="ja-JP" sz="11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the power of nation states</a:t>
            </a:r>
            <a:r>
              <a:rPr lang="ja-JP" altLang="ja-JP" sz="11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が弱まっていくのです。</a:t>
            </a:r>
            <a:r>
              <a:rPr lang="ja-JP" altLang="ja-JP" sz="1100"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この状況では、実効的に強く組織化された</a:t>
            </a:r>
            <a:r>
              <a:rPr lang="en-US" altLang="ja-JP" sz="1100"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international institu­tions</a:t>
            </a:r>
            <a:r>
              <a:rPr lang="ja-JP" altLang="ja-JP" sz="1100"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を創設することが不可欠です。即ち、</a:t>
            </a:r>
            <a:r>
              <a:rPr lang="en-US" altLang="ja-JP" sz="1100"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national governments</a:t>
            </a:r>
            <a:r>
              <a:rPr lang="ja-JP" altLang="ja-JP" sz="1100"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の</a:t>
            </a:r>
            <a:r>
              <a:rPr lang="en-US" altLang="ja-JP" sz="1100"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fair</a:t>
            </a:r>
            <a:r>
              <a:rPr lang="ja-JP" altLang="ja-JP" sz="1100"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な合意によって任用された職員達を擁し、制裁を課す権限を有する</a:t>
            </a:r>
            <a:r>
              <a:rPr lang="en-US" altLang="ja-JP" sz="1100"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international institu­tions</a:t>
            </a:r>
            <a:r>
              <a:rPr lang="ja-JP" altLang="ja-JP" sz="1100"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が必要です。</a:t>
            </a:r>
            <a:r>
              <a:rPr lang="ja-JP" altLang="ja-JP" sz="11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私の前任者であるベネディクト十六世が教会の社会教説に関連した発言の中で強調しました。即ち、「</a:t>
            </a:r>
            <a:r>
              <a:rPr lang="en-US" altLang="ja-JP" sz="11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global economy</a:t>
            </a:r>
            <a:r>
              <a:rPr lang="ja-JP" altLang="ja-JP" sz="11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を</a:t>
            </a:r>
            <a:r>
              <a:rPr lang="en-US" altLang="ja-JP" sz="11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manage</a:t>
            </a:r>
            <a:r>
              <a:rPr lang="ja-JP" altLang="ja-JP" sz="11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するために、</a:t>
            </a:r>
            <a:r>
              <a:rPr lang="en-US" altLang="ja-JP" sz="11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2008</a:t>
            </a:r>
            <a:r>
              <a:rPr lang="ja-JP" altLang="ja-JP" sz="11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年の世界経済危機で打撃を受けた経済を再生するために、現在の危機の更なる悪化とそこから生じる一層の不均衡を回避するために、全面的かつ時宜にかなった軍縮のために、食料安全保障と平和の確立のために、環境保護を保障するために、そして移民を</a:t>
            </a:r>
            <a:r>
              <a:rPr lang="en-US" altLang="ja-JP" sz="11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regulate</a:t>
            </a:r>
            <a:r>
              <a:rPr lang="ja-JP" altLang="ja-JP" sz="11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するために、これら全てのために、私の先任者福者ヨハネス二十三世が何年も前に指摘したように、</a:t>
            </a:r>
            <a:r>
              <a:rPr lang="en-US" altLang="ja-JP" sz="1100"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a true world po­litical authority</a:t>
            </a:r>
            <a:r>
              <a:rPr lang="ja-JP" altLang="ja-JP" sz="11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が緊急に必要です。」</a:t>
            </a:r>
            <a:r>
              <a:rPr lang="ja-JP" altLang="en-US" sz="11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11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外交もまた、</a:t>
            </a:r>
            <a:r>
              <a:rPr lang="en-US" altLang="ja-JP" sz="11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international strategies</a:t>
            </a:r>
            <a:r>
              <a:rPr lang="ja-JP" altLang="ja-JP" sz="11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を展開するという重要な仕事を担っており、私達全てに悪影響をもたらす深刻な問題を予想する上で重要です。</a:t>
            </a:r>
          </a:p>
          <a:p>
            <a:pPr marL="0" indent="0" algn="just">
              <a:spcAft>
                <a:spcPts val="0"/>
              </a:spcAft>
              <a:buNone/>
            </a:pPr>
            <a:r>
              <a:rPr lang="en-US" altLang="ja-JP" sz="1100" kern="100" dirty="0">
                <a:latin typeface="Century" panose="02040604050505020304" pitchFamily="18" charset="0"/>
                <a:ea typeface="ＭＳ 明朝" panose="02020609040205080304" pitchFamily="17" charset="-128"/>
                <a:cs typeface="Times New Roman" panose="02020603050405020304" pitchFamily="18" charset="0"/>
              </a:rPr>
              <a:t>(</a:t>
            </a:r>
            <a:r>
              <a:rPr lang="ja-JP" altLang="en-US" sz="1100" kern="100" dirty="0">
                <a:latin typeface="Century" panose="02040604050505020304" pitchFamily="18" charset="0"/>
                <a:ea typeface="ＭＳ 明朝" panose="02020609040205080304" pitchFamily="17" charset="-128"/>
                <a:cs typeface="Times New Roman" panose="02020603050405020304" pitchFamily="18" charset="0"/>
              </a:rPr>
              <a:t>*</a:t>
            </a:r>
            <a:r>
              <a:rPr lang="en-US" altLang="ja-JP" sz="1100" kern="100" dirty="0">
                <a:latin typeface="Century" panose="02040604050505020304" pitchFamily="18" charset="0"/>
                <a:ea typeface="ＭＳ 明朝" panose="02020609040205080304" pitchFamily="17" charset="-128"/>
                <a:cs typeface="Times New Roman" panose="02020603050405020304" pitchFamily="18" charset="0"/>
              </a:rPr>
              <a:t>)</a:t>
            </a:r>
            <a:r>
              <a:rPr lang="ja-JP" altLang="en-US" sz="1100" kern="100" dirty="0">
                <a:latin typeface="Century" panose="02040604050505020304" pitchFamily="18" charset="0"/>
                <a:ea typeface="ＭＳ 明朝" panose="02020609040205080304" pitchFamily="17" charset="-128"/>
                <a:cs typeface="Times New Roman" panose="02020603050405020304" pitchFamily="18" charset="0"/>
              </a:rPr>
              <a:t>：</a:t>
            </a:r>
            <a:r>
              <a:rPr lang="en-US" altLang="ja-JP" sz="1100" kern="100" dirty="0">
                <a:latin typeface="Century" panose="02040604050505020304" pitchFamily="18" charset="0"/>
                <a:ea typeface="ＭＳ 明朝" panose="02020609040205080304" pitchFamily="17" charset="-128"/>
                <a:cs typeface="Times New Roman" panose="02020603050405020304" pitchFamily="18" charset="0"/>
              </a:rPr>
              <a:t>Benedict XVI, Encyclical Letter </a:t>
            </a:r>
            <a:r>
              <a:rPr lang="en-US" altLang="ja-JP" sz="1100" i="1" kern="100" dirty="0">
                <a:latin typeface="Century" panose="02040604050505020304" pitchFamily="18" charset="0"/>
                <a:ea typeface="ＭＳ 明朝" panose="02020609040205080304" pitchFamily="17" charset="-128"/>
                <a:cs typeface="Times New Roman" panose="02020603050405020304" pitchFamily="18" charset="0"/>
              </a:rPr>
              <a:t>Caritas in </a:t>
            </a:r>
            <a:r>
              <a:rPr lang="en-US" altLang="ja-JP" sz="1100" i="1" kern="100" dirty="0" err="1">
                <a:latin typeface="Century" panose="02040604050505020304" pitchFamily="18" charset="0"/>
                <a:ea typeface="ＭＳ 明朝" panose="02020609040205080304" pitchFamily="17" charset="-128"/>
                <a:cs typeface="Times New Roman" panose="02020603050405020304" pitchFamily="18" charset="0"/>
              </a:rPr>
              <a:t>Veritate</a:t>
            </a:r>
            <a:r>
              <a:rPr lang="en-US" altLang="ja-JP" sz="1100" i="1" kern="100" dirty="0">
                <a:latin typeface="Century" panose="02040604050505020304" pitchFamily="18" charset="0"/>
                <a:ea typeface="ＭＳ 明朝" panose="02020609040205080304" pitchFamily="17" charset="-128"/>
                <a:cs typeface="Times New Roman" panose="02020603050405020304" pitchFamily="18" charset="0"/>
              </a:rPr>
              <a:t> </a:t>
            </a:r>
            <a:r>
              <a:rPr lang="en-US" altLang="ja-JP" sz="1100" kern="100" dirty="0">
                <a:latin typeface="Century" panose="02040604050505020304" pitchFamily="18" charset="0"/>
                <a:ea typeface="ＭＳ 明朝" panose="02020609040205080304" pitchFamily="17" charset="-128"/>
                <a:cs typeface="Times New Roman" panose="02020603050405020304" pitchFamily="18" charset="0"/>
              </a:rPr>
              <a:t>(29 June 2009), 67</a:t>
            </a:r>
            <a:r>
              <a:rPr lang="ja-JP" altLang="en-US" sz="1100" kern="100" dirty="0">
                <a:latin typeface="Century" panose="02040604050505020304" pitchFamily="18" charset="0"/>
                <a:ea typeface="ＭＳ 明朝" panose="02020609040205080304" pitchFamily="17" charset="-128"/>
                <a:cs typeface="Times New Roman" panose="02020603050405020304" pitchFamily="18" charset="0"/>
              </a:rPr>
              <a:t>、</a:t>
            </a:r>
            <a:r>
              <a:rPr lang="en-US" altLang="ja-JP" sz="1100" kern="100" dirty="0">
                <a:latin typeface="Century" panose="02040604050505020304" pitchFamily="18" charset="0"/>
                <a:ea typeface="ＭＳ 明朝" panose="02020609040205080304" pitchFamily="17" charset="-128"/>
                <a:cs typeface="Times New Roman" panose="02020603050405020304" pitchFamily="18" charset="0"/>
              </a:rPr>
              <a:t>『</a:t>
            </a:r>
            <a:r>
              <a:rPr lang="ja-JP" altLang="en-US" sz="1100" kern="100" dirty="0">
                <a:latin typeface="Century" panose="02040604050505020304" pitchFamily="18" charset="0"/>
                <a:ea typeface="ＭＳ 明朝" panose="02020609040205080304" pitchFamily="17" charset="-128"/>
                <a:cs typeface="Times New Roman" panose="02020603050405020304" pitchFamily="18" charset="0"/>
              </a:rPr>
              <a:t>真理に根ざした愛</a:t>
            </a:r>
            <a:r>
              <a:rPr lang="en-US" altLang="ja-JP" sz="1100" kern="100" dirty="0">
                <a:latin typeface="Century" panose="02040604050505020304" pitchFamily="18" charset="0"/>
                <a:ea typeface="ＭＳ 明朝" panose="02020609040205080304" pitchFamily="17" charset="-128"/>
                <a:cs typeface="Times New Roman" panose="02020603050405020304" pitchFamily="18" charset="0"/>
              </a:rPr>
              <a:t>』67</a:t>
            </a:r>
            <a:endParaRPr kumimoji="1" lang="ja-JP" altLang="en-US" sz="1300" dirty="0"/>
          </a:p>
        </p:txBody>
      </p:sp>
      <p:sp>
        <p:nvSpPr>
          <p:cNvPr id="5" name="スライド番号プレースホルダー 4">
            <a:extLst>
              <a:ext uri="{FF2B5EF4-FFF2-40B4-BE49-F238E27FC236}">
                <a16:creationId xmlns:a16="http://schemas.microsoft.com/office/drawing/2014/main" id="{928B7840-0890-48F7-A226-06B9CE2B9314}"/>
              </a:ext>
            </a:extLst>
          </p:cNvPr>
          <p:cNvSpPr>
            <a:spLocks noGrp="1"/>
          </p:cNvSpPr>
          <p:nvPr>
            <p:ph type="sldNum" sz="quarter" idx="12"/>
          </p:nvPr>
        </p:nvSpPr>
        <p:spPr>
          <a:xfrm>
            <a:off x="7086600" y="6591300"/>
            <a:ext cx="2057400" cy="365125"/>
          </a:xfrm>
        </p:spPr>
        <p:txBody>
          <a:bodyPr/>
          <a:lstStyle/>
          <a:p>
            <a:fld id="{0964516F-A834-419C-8A77-8FB5B980A6CF}" type="slidenum">
              <a:rPr kumimoji="1" lang="ja-JP" altLang="en-US" sz="2000" smtClean="0"/>
              <a:t>7</a:t>
            </a:fld>
            <a:endParaRPr kumimoji="1" lang="ja-JP" altLang="en-US" sz="2000" dirty="0"/>
          </a:p>
        </p:txBody>
      </p:sp>
    </p:spTree>
    <p:extLst>
      <p:ext uri="{BB962C8B-B14F-4D97-AF65-F5344CB8AC3E}">
        <p14:creationId xmlns:p14="http://schemas.microsoft.com/office/powerpoint/2010/main" val="3088266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28AB38-7678-45B9-8257-4861AB3229C9}"/>
              </a:ext>
            </a:extLst>
          </p:cNvPr>
          <p:cNvSpPr>
            <a:spLocks noGrp="1"/>
          </p:cNvSpPr>
          <p:nvPr>
            <p:ph type="title"/>
          </p:nvPr>
        </p:nvSpPr>
        <p:spPr>
          <a:xfrm>
            <a:off x="0" y="0"/>
            <a:ext cx="9208168" cy="650871"/>
          </a:xfrm>
        </p:spPr>
        <p:txBody>
          <a:bodyPr>
            <a:normAutofit fontScale="90000"/>
          </a:bodyPr>
          <a:lstStyle/>
          <a:p>
            <a:pPr algn="ctr"/>
            <a:r>
              <a:rPr lang="en-US" altLang="ja-JP" sz="2400" dirty="0">
                <a:solidFill>
                  <a:prstClr val="black"/>
                </a:solidFill>
              </a:rPr>
              <a:t>bridge 6</a:t>
            </a:r>
            <a:r>
              <a:rPr lang="ja-JP" altLang="en-US" sz="2400" dirty="0">
                <a:solidFill>
                  <a:prstClr val="black"/>
                </a:solidFill>
              </a:rPr>
              <a:t>：</a:t>
            </a:r>
            <a:r>
              <a:rPr lang="en-US" altLang="ja-JP" sz="4000" dirty="0">
                <a:solidFill>
                  <a:prstClr val="black"/>
                </a:solidFill>
              </a:rPr>
              <a:t>hybrid</a:t>
            </a:r>
            <a:r>
              <a:rPr lang="ja-JP" altLang="en-US" sz="4000" dirty="0">
                <a:solidFill>
                  <a:prstClr val="black"/>
                </a:solidFill>
              </a:rPr>
              <a:t> </a:t>
            </a:r>
            <a:r>
              <a:rPr lang="en-US" altLang="ja-JP" sz="4000" dirty="0">
                <a:solidFill>
                  <a:prstClr val="black"/>
                </a:solidFill>
              </a:rPr>
              <a:t>entity (LLC)</a:t>
            </a:r>
            <a:br>
              <a:rPr lang="en-US" altLang="ja-JP" dirty="0">
                <a:solidFill>
                  <a:prstClr val="black"/>
                </a:solidFill>
              </a:rPr>
            </a:br>
            <a:r>
              <a:rPr lang="en-US" altLang="ja-JP" sz="1800" dirty="0">
                <a:solidFill>
                  <a:prstClr val="black"/>
                </a:solidFill>
              </a:rPr>
              <a:t>2015</a:t>
            </a:r>
            <a:r>
              <a:rPr lang="ja-JP" altLang="en-US" sz="1800" dirty="0">
                <a:solidFill>
                  <a:prstClr val="black"/>
                </a:solidFill>
              </a:rPr>
              <a:t>年</a:t>
            </a:r>
            <a:r>
              <a:rPr lang="en-US" altLang="ja-JP" sz="1800" dirty="0">
                <a:solidFill>
                  <a:prstClr val="black"/>
                </a:solidFill>
              </a:rPr>
              <a:t>PM</a:t>
            </a:r>
            <a:r>
              <a:rPr lang="ja-JP" altLang="en-US" sz="1800" dirty="0">
                <a:solidFill>
                  <a:prstClr val="black"/>
                </a:solidFill>
              </a:rPr>
              <a:t>大会メッセージ 　</a:t>
            </a:r>
            <a:r>
              <a:rPr lang="en-US" altLang="ja-JP" sz="1800" dirty="0">
                <a:solidFill>
                  <a:prstClr val="black"/>
                </a:solidFill>
              </a:rPr>
              <a:t>LLC</a:t>
            </a:r>
            <a:r>
              <a:rPr lang="ja-JP" altLang="en-US" sz="1800" dirty="0">
                <a:solidFill>
                  <a:prstClr val="black"/>
                </a:solidFill>
              </a:rPr>
              <a:t>の一例：</a:t>
            </a:r>
            <a:r>
              <a:rPr lang="en-US" altLang="ja-JP" sz="1800" dirty="0">
                <a:solidFill>
                  <a:prstClr val="black"/>
                </a:solidFill>
              </a:rPr>
              <a:t>recuperated businesses</a:t>
            </a:r>
            <a:r>
              <a:rPr lang="ja-JP" altLang="en-US" sz="1800" dirty="0">
                <a:solidFill>
                  <a:prstClr val="black"/>
                </a:solidFill>
              </a:rPr>
              <a:t>（倒産企業群の救済事業体）</a:t>
            </a:r>
            <a:endParaRPr kumimoji="1" lang="ja-JP" altLang="en-US" sz="1800" dirty="0"/>
          </a:p>
        </p:txBody>
      </p:sp>
      <p:sp>
        <p:nvSpPr>
          <p:cNvPr id="3" name="コンテンツ プレースホルダー 2">
            <a:extLst>
              <a:ext uri="{FF2B5EF4-FFF2-40B4-BE49-F238E27FC236}">
                <a16:creationId xmlns:a16="http://schemas.microsoft.com/office/drawing/2014/main" id="{A3BF365E-CBD4-4A80-B73D-FE1F9A25A6BD}"/>
              </a:ext>
            </a:extLst>
          </p:cNvPr>
          <p:cNvSpPr>
            <a:spLocks noGrp="1"/>
          </p:cNvSpPr>
          <p:nvPr>
            <p:ph sz="half" idx="1"/>
          </p:nvPr>
        </p:nvSpPr>
        <p:spPr>
          <a:xfrm>
            <a:off x="2" y="650871"/>
            <a:ext cx="4267198" cy="5842004"/>
          </a:xfrm>
        </p:spPr>
        <p:txBody>
          <a:bodyPr>
            <a:noAutofit/>
          </a:bodyPr>
          <a:lstStyle/>
          <a:p>
            <a:pPr marL="0" indent="0" algn="just">
              <a:lnSpc>
                <a:spcPct val="80000"/>
              </a:lnSpc>
              <a:buNone/>
            </a:pPr>
            <a:r>
              <a:rPr lang="en-US" altLang="ja-JP" sz="1400" dirty="0"/>
              <a:t>Working for </a:t>
            </a:r>
            <a:r>
              <a:rPr lang="en-US" altLang="ja-JP" sz="1400" dirty="0">
                <a:solidFill>
                  <a:srgbClr val="FF0000"/>
                </a:solidFill>
              </a:rPr>
              <a:t>a just distribution </a:t>
            </a:r>
            <a:r>
              <a:rPr lang="en-US" altLang="ja-JP" sz="1400" dirty="0"/>
              <a:t>of the fruits of the earth and human labor is not mere philanthropy. It is a moral obligation. For Christians, the responsibility is even greater: it is a commandment. It is about </a:t>
            </a:r>
            <a:r>
              <a:rPr lang="en-US" altLang="ja-JP" sz="1400" dirty="0">
                <a:solidFill>
                  <a:srgbClr val="FF0000"/>
                </a:solidFill>
              </a:rPr>
              <a:t>giving</a:t>
            </a:r>
            <a:r>
              <a:rPr lang="en-US" altLang="ja-JP" sz="1400" dirty="0"/>
              <a:t> to the poor and to peoples what is theirs by right. The </a:t>
            </a:r>
            <a:r>
              <a:rPr lang="en-US" altLang="ja-JP" sz="1400" dirty="0">
                <a:solidFill>
                  <a:srgbClr val="FF0000"/>
                </a:solidFill>
              </a:rPr>
              <a:t>universal destination of goods </a:t>
            </a:r>
            <a:r>
              <a:rPr lang="en-US" altLang="ja-JP" sz="1400" dirty="0"/>
              <a:t>is not a figure of speech found in the Church’s social teaching. It is a reality prior to private property. Property, especially when it affects natural resources, must always serve the needs of peoples. And those needs are not restricted to consumption. It is not enough to let a few drops fall whenever the poor shake a cup which never runs over by itself. Welfare programs geared to certain emergencies can only be considered temporary and incidental responses. They could never replace true inclusion, an inclusion which provides worthy, free, creative, participatory and solidary work.</a:t>
            </a:r>
          </a:p>
          <a:p>
            <a:pPr marL="0" indent="0" algn="just">
              <a:lnSpc>
                <a:spcPct val="80000"/>
              </a:lnSpc>
              <a:buNone/>
            </a:pPr>
            <a:r>
              <a:rPr lang="en-US" altLang="ja-JP" sz="1400" dirty="0"/>
              <a:t>Along this path, popular movements play an essential role, not only by making demands and lodging protests, but even more basically by being creative. You are </a:t>
            </a:r>
            <a:r>
              <a:rPr lang="en-US" altLang="ja-JP" sz="1400" dirty="0">
                <a:solidFill>
                  <a:srgbClr val="FF0000"/>
                </a:solidFill>
              </a:rPr>
              <a:t>social poets</a:t>
            </a:r>
            <a:r>
              <a:rPr lang="en-US" altLang="ja-JP" sz="1400" dirty="0"/>
              <a:t>: creators of work, builders of housing, producers of food, above all for people left behind by the world market.</a:t>
            </a:r>
          </a:p>
          <a:p>
            <a:pPr marL="0" indent="0" algn="just">
              <a:lnSpc>
                <a:spcPct val="80000"/>
              </a:lnSpc>
              <a:buNone/>
            </a:pPr>
            <a:r>
              <a:rPr lang="en-US" altLang="ja-JP" sz="1400" dirty="0"/>
              <a:t>I have seen first hand a variety of experiences where workers united in cooperatives and other forms of </a:t>
            </a:r>
            <a:r>
              <a:rPr lang="en-US" altLang="ja-JP" sz="1400" dirty="0">
                <a:solidFill>
                  <a:srgbClr val="FF0000"/>
                </a:solidFill>
              </a:rPr>
              <a:t>community organization </a:t>
            </a:r>
            <a:r>
              <a:rPr lang="en-US" altLang="ja-JP" sz="1400" dirty="0"/>
              <a:t>were able to create work where there were only crumbs of an </a:t>
            </a:r>
            <a:r>
              <a:rPr lang="en-US" altLang="ja-JP" sz="1400" dirty="0">
                <a:solidFill>
                  <a:srgbClr val="FF0000"/>
                </a:solidFill>
              </a:rPr>
              <a:t>idolatrous economy</a:t>
            </a:r>
            <a:r>
              <a:rPr lang="en-US" altLang="ja-JP" sz="1400" dirty="0"/>
              <a:t>. I have seen some of you here. </a:t>
            </a:r>
            <a:r>
              <a:rPr lang="en-US" altLang="ja-JP" sz="1400" dirty="0">
                <a:solidFill>
                  <a:srgbClr val="FF0000"/>
                </a:solidFill>
              </a:rPr>
              <a:t>Recuperated businesses</a:t>
            </a:r>
            <a:r>
              <a:rPr lang="en-US" altLang="ja-JP" sz="1400" dirty="0"/>
              <a:t>, local fairs and cooperatives of paper collectors are examples of that </a:t>
            </a:r>
            <a:r>
              <a:rPr lang="en-US" altLang="ja-JP" sz="1400" dirty="0">
                <a:solidFill>
                  <a:srgbClr val="FF0000"/>
                </a:solidFill>
              </a:rPr>
              <a:t>popular economy </a:t>
            </a:r>
            <a:r>
              <a:rPr lang="en-US" altLang="ja-JP" sz="1400" dirty="0"/>
              <a:t>which is born of exclusion and which, slowly, patiently and resolutely adopts solidary forms which </a:t>
            </a:r>
            <a:r>
              <a:rPr lang="en-US" altLang="ja-JP" sz="1400" dirty="0">
                <a:solidFill>
                  <a:srgbClr val="FF0000"/>
                </a:solidFill>
              </a:rPr>
              <a:t>dignify </a:t>
            </a:r>
            <a:r>
              <a:rPr lang="en-US" altLang="ja-JP" sz="1400" dirty="0"/>
              <a:t>it. </a:t>
            </a:r>
            <a:r>
              <a:rPr lang="en-US" altLang="ja-JP" sz="1400" dirty="0">
                <a:solidFill>
                  <a:srgbClr val="FF0000"/>
                </a:solidFill>
              </a:rPr>
              <a:t>How different this is than the situation which results when those left behind by the formal market are exploited like slaves!</a:t>
            </a:r>
            <a:endParaRPr kumimoji="1" lang="ja-JP" altLang="en-US" sz="1400" dirty="0">
              <a:solidFill>
                <a:srgbClr val="FF0000"/>
              </a:solidFill>
            </a:endParaRPr>
          </a:p>
        </p:txBody>
      </p:sp>
      <p:sp>
        <p:nvSpPr>
          <p:cNvPr id="4" name="コンテンツ プレースホルダー 3">
            <a:extLst>
              <a:ext uri="{FF2B5EF4-FFF2-40B4-BE49-F238E27FC236}">
                <a16:creationId xmlns:a16="http://schemas.microsoft.com/office/drawing/2014/main" id="{66B2AB9F-B40E-4F0A-A2EC-F984A3F692D9}"/>
              </a:ext>
            </a:extLst>
          </p:cNvPr>
          <p:cNvSpPr>
            <a:spLocks noGrp="1"/>
          </p:cNvSpPr>
          <p:nvPr>
            <p:ph sz="half" idx="2"/>
          </p:nvPr>
        </p:nvSpPr>
        <p:spPr>
          <a:xfrm>
            <a:off x="4331368" y="650871"/>
            <a:ext cx="4812632" cy="6108704"/>
          </a:xfrm>
        </p:spPr>
        <p:txBody>
          <a:bodyPr>
            <a:noAutofit/>
          </a:bodyPr>
          <a:lstStyle/>
          <a:p>
            <a:pPr marL="0" indent="0" algn="just">
              <a:lnSpc>
                <a:spcPct val="100000"/>
              </a:lnSpc>
              <a:buNone/>
            </a:pPr>
            <a:r>
              <a:rPr lang="ja-JP" altLang="en-US" sz="1100" dirty="0"/>
              <a:t>地球と人間の労働とによりもたらされた果実を</a:t>
            </a:r>
            <a:r>
              <a:rPr lang="en-US" altLang="ja-JP" sz="1100" dirty="0">
                <a:solidFill>
                  <a:srgbClr val="FF0000"/>
                </a:solidFill>
              </a:rPr>
              <a:t>a just distribution</a:t>
            </a:r>
            <a:r>
              <a:rPr lang="ja-JP" altLang="en-US" sz="1100" dirty="0"/>
              <a:t>（或る正しい分配）に供すために</a:t>
            </a:r>
            <a:r>
              <a:rPr lang="en-US" altLang="ja-JP" sz="1100" dirty="0"/>
              <a:t>work</a:t>
            </a:r>
            <a:r>
              <a:rPr lang="ja-JP" altLang="en-US" sz="1100" dirty="0"/>
              <a:t>することは、単に</a:t>
            </a:r>
            <a:r>
              <a:rPr lang="en-US" altLang="ja-JP" sz="1100" dirty="0"/>
              <a:t>philanthropy</a:t>
            </a:r>
            <a:r>
              <a:rPr lang="ja-JP" altLang="en-US" sz="1100" dirty="0"/>
              <a:t>（人類愛）に適うだけではありません。それは</a:t>
            </a:r>
            <a:r>
              <a:rPr lang="en-US" altLang="ja-JP" sz="1100" dirty="0"/>
              <a:t>a moral obligation</a:t>
            </a:r>
            <a:r>
              <a:rPr lang="ja-JP" altLang="en-US" sz="1100" dirty="0"/>
              <a:t>（倫理的義務）でもあります。何故ならキリスト者にとって</a:t>
            </a:r>
            <a:r>
              <a:rPr lang="en-US" altLang="ja-JP" sz="1100" dirty="0"/>
              <a:t>the responsibility</a:t>
            </a:r>
            <a:r>
              <a:rPr lang="ja-JP" altLang="en-US" sz="1100" dirty="0"/>
              <a:t>（この様な倫理応答責任）はとても重要なものだからです。それは</a:t>
            </a:r>
            <a:r>
              <a:rPr lang="en-US" altLang="ja-JP" sz="1100" dirty="0"/>
              <a:t>a commandment</a:t>
            </a:r>
            <a:r>
              <a:rPr lang="ja-JP" altLang="en-US" sz="1100" dirty="0"/>
              <a:t>（或る種の神の掟）であり、困窮者や</a:t>
            </a:r>
            <a:r>
              <a:rPr lang="en-US" altLang="ja-JP" sz="1100" dirty="0"/>
              <a:t>peoples</a:t>
            </a:r>
            <a:r>
              <a:rPr lang="ja-JP" altLang="en-US" sz="1100" dirty="0"/>
              <a:t>に、</a:t>
            </a:r>
            <a:r>
              <a:rPr lang="en-US" altLang="ja-JP" sz="1100" dirty="0"/>
              <a:t>right</a:t>
            </a:r>
            <a:r>
              <a:rPr lang="ja-JP" altLang="en-US" sz="1100" dirty="0"/>
              <a:t>によって彼らのものとされるものを、</a:t>
            </a:r>
            <a:r>
              <a:rPr lang="en-US" altLang="ja-JP" sz="1100" dirty="0">
                <a:solidFill>
                  <a:srgbClr val="FF0000"/>
                </a:solidFill>
              </a:rPr>
              <a:t>giving</a:t>
            </a:r>
            <a:r>
              <a:rPr lang="ja-JP" altLang="en-US" sz="1100" dirty="0">
                <a:solidFill>
                  <a:srgbClr val="FF0000"/>
                </a:solidFill>
              </a:rPr>
              <a:t>（戻す、返納）</a:t>
            </a:r>
            <a:r>
              <a:rPr lang="ja-JP" altLang="en-US" sz="1100" dirty="0"/>
              <a:t>することだからです。この様な財の万人使用（</a:t>
            </a:r>
            <a:r>
              <a:rPr lang="en-US" altLang="ja-JP" sz="1100" dirty="0">
                <a:solidFill>
                  <a:srgbClr val="FF0000"/>
                </a:solidFill>
              </a:rPr>
              <a:t>the universal destination of goods</a:t>
            </a:r>
            <a:r>
              <a:rPr lang="ja-JP" altLang="en-US" sz="1100" dirty="0"/>
              <a:t>）は、教会の社会教義に見られる比喩的表現と捉えてはいけません。これは財産の私有の考え方に優先する</a:t>
            </a:r>
            <a:r>
              <a:rPr lang="en-US" altLang="ja-JP" sz="1100" dirty="0"/>
              <a:t>a reality</a:t>
            </a:r>
            <a:r>
              <a:rPr lang="ja-JP" altLang="en-US" sz="1100" dirty="0"/>
              <a:t>なのです。私有財産は、特にそれが天然資源に影響を及ぼすものであるときは、常に</a:t>
            </a:r>
            <a:r>
              <a:rPr lang="en-US" altLang="ja-JP" sz="1100" dirty="0"/>
              <a:t>peoples</a:t>
            </a:r>
            <a:r>
              <a:rPr lang="ja-JP" altLang="en-US" sz="1100" dirty="0"/>
              <a:t>の</a:t>
            </a:r>
            <a:r>
              <a:rPr lang="en-US" altLang="ja-JP" sz="1100" dirty="0"/>
              <a:t>needs</a:t>
            </a:r>
            <a:r>
              <a:rPr lang="ja-JP" altLang="en-US" sz="1100" dirty="0"/>
              <a:t>に適うように使われなければなりません。また、この種の</a:t>
            </a:r>
            <a:r>
              <a:rPr lang="en-US" altLang="ja-JP" sz="1100" dirty="0"/>
              <a:t>needs</a:t>
            </a:r>
            <a:r>
              <a:rPr lang="ja-JP" altLang="en-US" sz="1100" dirty="0"/>
              <a:t>は消費活動に限って満たされるものでもありません。満杯に決してならず水がこぼれて来ることのないコップを、困窮者が揺すったときだけ、数滴の水が落ちてくるというのでは不十分です。諸々の緊急事態に合わせて作られた国家厚生プログラムは、</a:t>
            </a:r>
            <a:r>
              <a:rPr lang="en-US" altLang="ja-JP" sz="1100" dirty="0"/>
              <a:t>temporal</a:t>
            </a:r>
            <a:r>
              <a:rPr lang="ja-JP" altLang="en-US" sz="1100" dirty="0"/>
              <a:t>（一時的、地上世界的）な応急処置としてのみ考えられるべきです。真の包摂（</a:t>
            </a:r>
            <a:r>
              <a:rPr lang="en-US" altLang="ja-JP" sz="1100" dirty="0"/>
              <a:t>inclusion</a:t>
            </a:r>
            <a:r>
              <a:rPr lang="ja-JP" altLang="en-US" sz="1100" dirty="0"/>
              <a:t>）を置き換えるものではありません。包摂とは人々に</a:t>
            </a:r>
            <a:r>
              <a:rPr lang="en-US" altLang="ja-JP" sz="1100" dirty="0"/>
              <a:t>work</a:t>
            </a:r>
            <a:r>
              <a:rPr lang="ja-JP" altLang="en-US" sz="1100" dirty="0"/>
              <a:t>を与えるものです。為す価値があり</a:t>
            </a:r>
            <a:r>
              <a:rPr lang="en-US" altLang="ja-JP" sz="1100" dirty="0"/>
              <a:t>free</a:t>
            </a:r>
            <a:r>
              <a:rPr lang="ja-JP" altLang="en-US" sz="1100" dirty="0"/>
              <a:t>で創造性があり社会参加につながり</a:t>
            </a:r>
            <a:r>
              <a:rPr lang="en-US" altLang="ja-JP" sz="1100" dirty="0"/>
              <a:t>solidary</a:t>
            </a:r>
            <a:r>
              <a:rPr lang="ja-JP" altLang="en-US" sz="1100" dirty="0"/>
              <a:t>（連帯的）な</a:t>
            </a:r>
            <a:r>
              <a:rPr lang="en-US" altLang="ja-JP" sz="1100" dirty="0"/>
              <a:t>work</a:t>
            </a:r>
            <a:r>
              <a:rPr lang="ja-JP" altLang="en-US" sz="1100" dirty="0"/>
              <a:t>を、人々に与えるものです。</a:t>
            </a:r>
            <a:endParaRPr lang="en-US" altLang="ja-JP" sz="1100" dirty="0"/>
          </a:p>
          <a:p>
            <a:pPr marL="0" indent="0" algn="just">
              <a:lnSpc>
                <a:spcPct val="100000"/>
              </a:lnSpc>
              <a:buNone/>
            </a:pPr>
            <a:r>
              <a:rPr lang="ja-JP" altLang="en-US" sz="1100" dirty="0"/>
              <a:t>この様な道を経て、</a:t>
            </a:r>
            <a:r>
              <a:rPr lang="en-US" altLang="ja-JP" sz="1100" dirty="0"/>
              <a:t>popular movements</a:t>
            </a:r>
            <a:r>
              <a:rPr lang="ja-JP" altLang="en-US" sz="1100" dirty="0"/>
              <a:t>は一つのとても本質的な役割を担うことになります。要望をまとめ異議を申し立てるだけではありません。もっと基本的な創造性を持つことになります。皆さんは</a:t>
            </a:r>
            <a:r>
              <a:rPr lang="en-US" altLang="ja-JP" sz="1100" dirty="0">
                <a:solidFill>
                  <a:srgbClr val="FF0000"/>
                </a:solidFill>
              </a:rPr>
              <a:t>social poets</a:t>
            </a:r>
            <a:r>
              <a:rPr lang="ja-JP" altLang="en-US" sz="1100" dirty="0"/>
              <a:t>（社会詩人、補遺：恐らくスペインのノーベル賞詩人、Ｊ・Ｒ・ヒメネスの様な詩人を想定か。）なのです。新たな</a:t>
            </a:r>
            <a:r>
              <a:rPr lang="en-US" altLang="ja-JP" sz="1100" dirty="0"/>
              <a:t>work</a:t>
            </a:r>
            <a:r>
              <a:rPr lang="ja-JP" altLang="en-US" sz="1100" dirty="0"/>
              <a:t>創造者であり家作りであり食糧生産者であり、そして何よりも、この地上世界の市場から見捨てられた</a:t>
            </a:r>
            <a:r>
              <a:rPr lang="en-US" altLang="ja-JP" sz="1100" dirty="0"/>
              <a:t>people</a:t>
            </a:r>
            <a:r>
              <a:rPr lang="ja-JP" altLang="en-US" sz="1100" dirty="0"/>
              <a:t>のためにこれらのことをする者達なのです。</a:t>
            </a:r>
            <a:endParaRPr lang="en-US" altLang="ja-JP" sz="1100" dirty="0"/>
          </a:p>
          <a:p>
            <a:pPr marL="0" indent="0" algn="just">
              <a:lnSpc>
                <a:spcPct val="100000"/>
              </a:lnSpc>
              <a:buNone/>
            </a:pPr>
            <a:r>
              <a:rPr lang="ja-JP" altLang="en-US" sz="1100" dirty="0"/>
              <a:t>皆さんの色々な体験を私はこの目でつぶさに見てきました。</a:t>
            </a:r>
            <a:r>
              <a:rPr lang="en-US" altLang="ja-JP" sz="1100" dirty="0">
                <a:solidFill>
                  <a:srgbClr val="FF0000"/>
                </a:solidFill>
              </a:rPr>
              <a:t>idolatrous economy</a:t>
            </a:r>
            <a:r>
              <a:rPr lang="ja-JP" altLang="en-US" sz="1100" dirty="0"/>
              <a:t>（金銭偶像崇拝の経済）ではパン屑（くず）しか残らないところに、</a:t>
            </a:r>
            <a:r>
              <a:rPr lang="en-US" altLang="ja-JP" sz="1100" dirty="0"/>
              <a:t>cooperatives</a:t>
            </a:r>
            <a:r>
              <a:rPr lang="ja-JP" altLang="en-US" sz="1100" dirty="0"/>
              <a:t>（協同組合）や様々な形態の</a:t>
            </a:r>
            <a:r>
              <a:rPr lang="en-US" altLang="ja-JP" sz="1100" dirty="0">
                <a:solidFill>
                  <a:srgbClr val="FF0000"/>
                </a:solidFill>
              </a:rPr>
              <a:t>community organization</a:t>
            </a:r>
            <a:r>
              <a:rPr lang="ja-JP" altLang="en-US" sz="1100" dirty="0"/>
              <a:t>によって一つになった</a:t>
            </a:r>
            <a:r>
              <a:rPr lang="en-US" altLang="ja-JP" sz="1100" dirty="0"/>
              <a:t>workers</a:t>
            </a:r>
            <a:r>
              <a:rPr lang="ja-JP" altLang="en-US" sz="1100" dirty="0"/>
              <a:t>が、新たな</a:t>
            </a:r>
            <a:r>
              <a:rPr lang="en-US" altLang="ja-JP" sz="1100" dirty="0"/>
              <a:t>work</a:t>
            </a:r>
            <a:r>
              <a:rPr lang="ja-JP" altLang="en-US" sz="1100" dirty="0"/>
              <a:t>を創造する様をこの目でつぶさに見てきました。その内何人かはここにいらっしゃいますね。</a:t>
            </a:r>
            <a:r>
              <a:rPr lang="en-US" altLang="ja-JP" sz="1100" dirty="0">
                <a:solidFill>
                  <a:srgbClr val="FF0000"/>
                </a:solidFill>
              </a:rPr>
              <a:t>popular economy</a:t>
            </a:r>
            <a:r>
              <a:rPr lang="ja-JP" altLang="en-US" sz="1100" dirty="0"/>
              <a:t>の具体例は</a:t>
            </a:r>
            <a:r>
              <a:rPr lang="en-US" altLang="ja-JP" sz="1100" dirty="0">
                <a:solidFill>
                  <a:srgbClr val="FF0000"/>
                </a:solidFill>
              </a:rPr>
              <a:t>recuperated businesses</a:t>
            </a:r>
            <a:r>
              <a:rPr lang="ja-JP" altLang="en-US" sz="1100" dirty="0"/>
              <a:t>（訳補遺：倒産企業群の救済方法。倒産した一連の類似企業・関連企業を該従業員達が</a:t>
            </a:r>
            <a:r>
              <a:rPr lang="en-US" altLang="ja-JP" sz="1100" dirty="0"/>
              <a:t>LBO</a:t>
            </a:r>
            <a:r>
              <a:rPr lang="ja-JP" altLang="en-US" sz="1100" dirty="0"/>
              <a:t>した後に一つの</a:t>
            </a:r>
            <a:r>
              <a:rPr lang="en-US" altLang="ja-JP" sz="1100" dirty="0"/>
              <a:t>partnership</a:t>
            </a:r>
            <a:r>
              <a:rPr lang="ja-JP" altLang="en-US" sz="1100" dirty="0"/>
              <a:t>にして経営を立て直す。）、</a:t>
            </a:r>
            <a:r>
              <a:rPr lang="en-US" altLang="ja-JP" sz="1100" dirty="0"/>
              <a:t>local fairs</a:t>
            </a:r>
            <a:r>
              <a:rPr lang="ja-JP" altLang="en-US" sz="1100" dirty="0"/>
              <a:t>（地域の特産品定期市場）、古紙回収</a:t>
            </a:r>
            <a:r>
              <a:rPr lang="en-US" altLang="ja-JP" sz="1100" dirty="0"/>
              <a:t>cooperatives</a:t>
            </a:r>
            <a:r>
              <a:rPr lang="ja-JP" altLang="en-US" sz="1100" dirty="0"/>
              <a:t>等です。</a:t>
            </a:r>
            <a:r>
              <a:rPr lang="en-US" altLang="ja-JP" sz="1100" dirty="0"/>
              <a:t>popular economy</a:t>
            </a:r>
            <a:r>
              <a:rPr lang="ja-JP" altLang="en-US" sz="1100" dirty="0"/>
              <a:t>が生み出された直接の切っ掛けは</a:t>
            </a:r>
            <a:r>
              <a:rPr lang="en-US" altLang="ja-JP" sz="1100" dirty="0"/>
              <a:t>exclusion</a:t>
            </a:r>
            <a:r>
              <a:rPr lang="ja-JP" altLang="en-US" sz="1100" dirty="0"/>
              <a:t>でしたが、徐々に忍耐強くしかし決然と、</a:t>
            </a:r>
            <a:r>
              <a:rPr lang="ja-JP" altLang="en-US" sz="1100" dirty="0">
                <a:solidFill>
                  <a:srgbClr val="FF0000"/>
                </a:solidFill>
              </a:rPr>
              <a:t>自らを尊厳づける</a:t>
            </a:r>
            <a:r>
              <a:rPr lang="en-US" altLang="ja-JP" sz="1100" dirty="0"/>
              <a:t>solidary forms</a:t>
            </a:r>
            <a:r>
              <a:rPr lang="ja-JP" altLang="en-US" sz="1100" dirty="0"/>
              <a:t>（連帯形態）をとるように変わっていきました。</a:t>
            </a:r>
            <a:r>
              <a:rPr lang="en-US" altLang="ja-JP" sz="1100" dirty="0">
                <a:solidFill>
                  <a:srgbClr val="FF0000"/>
                </a:solidFill>
              </a:rPr>
              <a:t>the formal market</a:t>
            </a:r>
            <a:r>
              <a:rPr lang="ja-JP" altLang="en-US" sz="1100" dirty="0">
                <a:solidFill>
                  <a:srgbClr val="FF0000"/>
                </a:solidFill>
              </a:rPr>
              <a:t>（現行の形式的市場）から取り残され搾取され、奴隷の様な状態だった時の悲惨さを思えば何という様変わりでしょう！</a:t>
            </a:r>
            <a:endParaRPr kumimoji="1" lang="ja-JP" altLang="en-US" sz="1100" dirty="0">
              <a:solidFill>
                <a:srgbClr val="FF0000"/>
              </a:solidFill>
            </a:endParaRPr>
          </a:p>
        </p:txBody>
      </p:sp>
      <p:sp>
        <p:nvSpPr>
          <p:cNvPr id="5" name="スライド番号プレースホルダー 4">
            <a:extLst>
              <a:ext uri="{FF2B5EF4-FFF2-40B4-BE49-F238E27FC236}">
                <a16:creationId xmlns:a16="http://schemas.microsoft.com/office/drawing/2014/main" id="{928B7840-0890-48F7-A226-06B9CE2B9314}"/>
              </a:ext>
            </a:extLst>
          </p:cNvPr>
          <p:cNvSpPr>
            <a:spLocks noGrp="1"/>
          </p:cNvSpPr>
          <p:nvPr>
            <p:ph type="sldNum" sz="quarter" idx="12"/>
          </p:nvPr>
        </p:nvSpPr>
        <p:spPr>
          <a:xfrm>
            <a:off x="7150768" y="6577012"/>
            <a:ext cx="2057400" cy="365125"/>
          </a:xfrm>
        </p:spPr>
        <p:txBody>
          <a:bodyPr/>
          <a:lstStyle/>
          <a:p>
            <a:fld id="{0964516F-A834-419C-8A77-8FB5B980A6CF}" type="slidenum">
              <a:rPr kumimoji="1" lang="ja-JP" altLang="en-US" sz="2000" smtClean="0"/>
              <a:t>8</a:t>
            </a:fld>
            <a:endParaRPr kumimoji="1" lang="ja-JP" altLang="en-US" sz="2000" dirty="0"/>
          </a:p>
        </p:txBody>
      </p:sp>
    </p:spTree>
    <p:extLst>
      <p:ext uri="{BB962C8B-B14F-4D97-AF65-F5344CB8AC3E}">
        <p14:creationId xmlns:p14="http://schemas.microsoft.com/office/powerpoint/2010/main" val="1294982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28AB38-7678-45B9-8257-4861AB3229C9}"/>
              </a:ext>
            </a:extLst>
          </p:cNvPr>
          <p:cNvSpPr>
            <a:spLocks noGrp="1"/>
          </p:cNvSpPr>
          <p:nvPr>
            <p:ph type="title"/>
          </p:nvPr>
        </p:nvSpPr>
        <p:spPr>
          <a:xfrm>
            <a:off x="133350" y="2"/>
            <a:ext cx="8877299" cy="828674"/>
          </a:xfrm>
        </p:spPr>
        <p:txBody>
          <a:bodyPr>
            <a:normAutofit fontScale="90000"/>
          </a:bodyPr>
          <a:lstStyle/>
          <a:p>
            <a:pPr algn="ctr"/>
            <a:r>
              <a:rPr lang="en-US" altLang="ja-JP" sz="2400" dirty="0">
                <a:solidFill>
                  <a:prstClr val="black"/>
                </a:solidFill>
              </a:rPr>
              <a:t>bridge 7</a:t>
            </a:r>
            <a:r>
              <a:rPr lang="ja-JP" altLang="en-US" sz="2400" dirty="0">
                <a:solidFill>
                  <a:prstClr val="black"/>
                </a:solidFill>
              </a:rPr>
              <a:t>：</a:t>
            </a:r>
            <a:r>
              <a:rPr lang="en-US" altLang="ja-JP" dirty="0">
                <a:solidFill>
                  <a:prstClr val="black"/>
                </a:solidFill>
              </a:rPr>
              <a:t>freedom to develop the capabilities</a:t>
            </a:r>
            <a:br>
              <a:rPr lang="en-US" altLang="ja-JP" dirty="0">
                <a:solidFill>
                  <a:prstClr val="black"/>
                </a:solidFill>
              </a:rPr>
            </a:br>
            <a:r>
              <a:rPr lang="en-US" altLang="ja-JP" sz="1800" dirty="0">
                <a:solidFill>
                  <a:prstClr val="black"/>
                </a:solidFill>
              </a:rPr>
              <a:t>Laudato Si’ 196</a:t>
            </a:r>
            <a:r>
              <a:rPr lang="ja-JP" altLang="en-US" sz="1800" dirty="0">
                <a:solidFill>
                  <a:prstClr val="black"/>
                </a:solidFill>
              </a:rPr>
              <a:t> 　特有能力の社会展開自由</a:t>
            </a:r>
            <a:endParaRPr kumimoji="1" lang="ja-JP" altLang="en-US" sz="1800" dirty="0"/>
          </a:p>
        </p:txBody>
      </p:sp>
      <p:sp>
        <p:nvSpPr>
          <p:cNvPr id="3" name="コンテンツ プレースホルダー 2">
            <a:extLst>
              <a:ext uri="{FF2B5EF4-FFF2-40B4-BE49-F238E27FC236}">
                <a16:creationId xmlns:a16="http://schemas.microsoft.com/office/drawing/2014/main" id="{A3BF365E-CBD4-4A80-B73D-FE1F9A25A6BD}"/>
              </a:ext>
            </a:extLst>
          </p:cNvPr>
          <p:cNvSpPr>
            <a:spLocks noGrp="1"/>
          </p:cNvSpPr>
          <p:nvPr>
            <p:ph sz="half" idx="1"/>
          </p:nvPr>
        </p:nvSpPr>
        <p:spPr>
          <a:xfrm>
            <a:off x="2" y="828673"/>
            <a:ext cx="3971921" cy="6029327"/>
          </a:xfrm>
        </p:spPr>
        <p:txBody>
          <a:bodyPr>
            <a:noAutofit/>
          </a:bodyPr>
          <a:lstStyle/>
          <a:p>
            <a:pPr marL="0" indent="0" algn="just">
              <a:lnSpc>
                <a:spcPct val="100000"/>
              </a:lnSpc>
              <a:buNone/>
            </a:pPr>
            <a:r>
              <a:rPr kumimoji="1" lang="en-US" altLang="ja-JP" sz="1500" dirty="0"/>
              <a:t>196</a:t>
            </a:r>
            <a:r>
              <a:rPr kumimoji="1" lang="ja-JP" altLang="en-US" sz="1500" dirty="0"/>
              <a:t>．</a:t>
            </a:r>
            <a:r>
              <a:rPr lang="en-US" altLang="ja-JP" sz="1500" dirty="0"/>
              <a:t>What happens with politics? Let us keep in mind the principle of subsidiarity, which grants </a:t>
            </a:r>
            <a:r>
              <a:rPr lang="en-US" altLang="ja-JP" sz="1500" dirty="0">
                <a:solidFill>
                  <a:srgbClr val="FF0000"/>
                </a:solidFill>
              </a:rPr>
              <a:t>freedom to develop the capabilities </a:t>
            </a:r>
            <a:r>
              <a:rPr lang="en-US" altLang="ja-JP" sz="1500" dirty="0"/>
              <a:t>present at every level of society, while also demanding </a:t>
            </a:r>
            <a:r>
              <a:rPr lang="en-US" altLang="ja-JP" sz="1500" dirty="0">
                <a:solidFill>
                  <a:srgbClr val="FF0000"/>
                </a:solidFill>
              </a:rPr>
              <a:t>a greater sense of responsibility for the common good </a:t>
            </a:r>
            <a:r>
              <a:rPr lang="en-US" altLang="ja-JP" sz="1500" dirty="0"/>
              <a:t>from those who wield greater power. Today, it is the case that some economic sectors exercise more power than states themselves. But economics without politics cannot be justified, since this would make it impossible to </a:t>
            </a:r>
            <a:r>
              <a:rPr lang="en-US" altLang="ja-JP" sz="1500" dirty="0" err="1"/>
              <a:t>favour</a:t>
            </a:r>
            <a:r>
              <a:rPr lang="en-US" altLang="ja-JP" sz="1500" dirty="0"/>
              <a:t> other ways of handling the various aspects of the present crisis. The mindset which leaves no room for sincere concern for the environment is the same mindset which lacks concern for the inclusion of the most vulnerable members of society. For “the current model, with its emphasis on success and self-reliance, does not appear to </a:t>
            </a:r>
            <a:r>
              <a:rPr lang="en-US" altLang="ja-JP" sz="1500" dirty="0" err="1"/>
              <a:t>favour</a:t>
            </a:r>
            <a:r>
              <a:rPr lang="en-US" altLang="ja-JP" sz="1500" dirty="0"/>
              <a:t> an investment in efforts to help the slow, the weak or the less talented to find opportunities in life”. EG 209</a:t>
            </a:r>
            <a:endParaRPr kumimoji="1" lang="ja-JP" altLang="en-US" sz="1500" dirty="0"/>
          </a:p>
        </p:txBody>
      </p:sp>
      <p:sp>
        <p:nvSpPr>
          <p:cNvPr id="4" name="コンテンツ プレースホルダー 3">
            <a:extLst>
              <a:ext uri="{FF2B5EF4-FFF2-40B4-BE49-F238E27FC236}">
                <a16:creationId xmlns:a16="http://schemas.microsoft.com/office/drawing/2014/main" id="{66B2AB9F-B40E-4F0A-A2EC-F984A3F692D9}"/>
              </a:ext>
            </a:extLst>
          </p:cNvPr>
          <p:cNvSpPr>
            <a:spLocks noGrp="1"/>
          </p:cNvSpPr>
          <p:nvPr>
            <p:ph sz="half" idx="2"/>
          </p:nvPr>
        </p:nvSpPr>
        <p:spPr>
          <a:xfrm>
            <a:off x="4203032" y="828675"/>
            <a:ext cx="4940968" cy="6029325"/>
          </a:xfrm>
        </p:spPr>
        <p:txBody>
          <a:bodyPr>
            <a:noAutofit/>
          </a:bodyPr>
          <a:lstStyle/>
          <a:p>
            <a:pPr marL="0" indent="0" algn="just">
              <a:lnSpc>
                <a:spcPct val="130000"/>
              </a:lnSpc>
              <a:buNone/>
            </a:pPr>
            <a:r>
              <a:rPr kumimoji="1" lang="en-US" altLang="ja-JP" sz="1300" dirty="0"/>
              <a:t>196.</a:t>
            </a:r>
            <a:r>
              <a:rPr kumimoji="1" lang="ja-JP" altLang="en-US" sz="1300" dirty="0"/>
              <a:t>　</a:t>
            </a:r>
            <a:r>
              <a:rPr lang="ja-JP" altLang="en-US" sz="1300" dirty="0"/>
              <a:t>では無冠詞小文字の</a:t>
            </a:r>
            <a:r>
              <a:rPr lang="en-US" altLang="ja-JP" sz="1300" dirty="0"/>
              <a:t>politics</a:t>
            </a:r>
            <a:r>
              <a:rPr lang="ja-JP" altLang="en-US" sz="1300" dirty="0"/>
              <a:t>はどうあるべきなのでしょうか？　念頭に置くべきは</a:t>
            </a:r>
            <a:r>
              <a:rPr lang="en-US" altLang="ja-JP" sz="1300" dirty="0"/>
              <a:t>the principle of subsidiarity</a:t>
            </a:r>
            <a:r>
              <a:rPr lang="ja-JP" altLang="en-US" sz="1300" dirty="0"/>
              <a:t>（補完性原理）です。これは、社会の全構成員に、</a:t>
            </a:r>
            <a:r>
              <a:rPr lang="ja-JP" altLang="en-US" sz="1300" dirty="0">
                <a:solidFill>
                  <a:srgbClr val="FF0000"/>
                </a:solidFill>
              </a:rPr>
              <a:t>各自に顕現した特有能力を社会展開する自由</a:t>
            </a:r>
            <a:r>
              <a:rPr lang="ja-JP" altLang="en-US" sz="1300" dirty="0"/>
              <a:t>を与える一方で、その様に大きな</a:t>
            </a:r>
            <a:r>
              <a:rPr lang="en-US" altLang="ja-JP" sz="1300" dirty="0"/>
              <a:t>power</a:t>
            </a:r>
            <a:r>
              <a:rPr lang="ja-JP" altLang="en-US" sz="1300" dirty="0"/>
              <a:t>を行使する者達に、</a:t>
            </a:r>
            <a:r>
              <a:rPr lang="en-US" altLang="ja-JP" sz="1300" dirty="0">
                <a:hlinkClick r:id="rId3"/>
              </a:rPr>
              <a:t>a greater sense of responsibility for the common good</a:t>
            </a:r>
            <a:r>
              <a:rPr lang="ja-JP" altLang="en-US" sz="1300" dirty="0"/>
              <a:t>（</a:t>
            </a:r>
            <a:r>
              <a:rPr lang="ja-JP" altLang="en-US" sz="1300" dirty="0">
                <a:solidFill>
                  <a:srgbClr val="FF0000"/>
                </a:solidFill>
              </a:rPr>
              <a:t>共通善に関する一段感度を増した応答責任</a:t>
            </a:r>
            <a:r>
              <a:rPr lang="ja-JP" altLang="en-US" sz="1300" dirty="0"/>
              <a:t>）を課すという原則です。今日、幾つかの</a:t>
            </a:r>
            <a:r>
              <a:rPr lang="en-US" altLang="ja-JP" sz="1300" dirty="0"/>
              <a:t>economic sectors </a:t>
            </a:r>
            <a:r>
              <a:rPr lang="ja-JP" altLang="en-US" sz="1300" dirty="0"/>
              <a:t>は国家（</a:t>
            </a:r>
            <a:r>
              <a:rPr lang="en-US" altLang="ja-JP" sz="1300" dirty="0"/>
              <a:t>states</a:t>
            </a:r>
            <a:r>
              <a:rPr lang="ja-JP" altLang="en-US" sz="1300" dirty="0"/>
              <a:t>）よりも大きな</a:t>
            </a:r>
            <a:r>
              <a:rPr lang="en-US" altLang="ja-JP" sz="1300" dirty="0"/>
              <a:t>power</a:t>
            </a:r>
            <a:r>
              <a:rPr lang="ja-JP" altLang="en-US" sz="1300" dirty="0"/>
              <a:t>を行使しているという事実があります。しかしながら、</a:t>
            </a:r>
            <a:r>
              <a:rPr lang="en-US" altLang="ja-JP" sz="1300" dirty="0"/>
              <a:t>economics</a:t>
            </a:r>
            <a:r>
              <a:rPr lang="ja-JP" altLang="en-US" sz="1300" dirty="0"/>
              <a:t>がもしもこの様な</a:t>
            </a:r>
            <a:r>
              <a:rPr lang="en-US" altLang="ja-JP" sz="1300" dirty="0"/>
              <a:t>politics</a:t>
            </a:r>
            <a:r>
              <a:rPr lang="ja-JP" altLang="en-US" sz="1300" dirty="0"/>
              <a:t>を伴わないならば、</a:t>
            </a:r>
            <a:r>
              <a:rPr lang="en-US" altLang="ja-JP" sz="1300" dirty="0"/>
              <a:t>justify</a:t>
            </a:r>
            <a:r>
              <a:rPr lang="ja-JP" altLang="en-US" sz="1300" dirty="0"/>
              <a:t>することはできません。なぜならば、それでは、現在起きている危機の様々な側面に対処する何らかの別の方法を好意的にとらえることが出来なくなるからです。環境への誠実な配慮を欠いた</a:t>
            </a:r>
            <a:r>
              <a:rPr lang="en-US" altLang="ja-JP" sz="1300" dirty="0"/>
              <a:t>mindset</a:t>
            </a:r>
            <a:r>
              <a:rPr lang="ja-JP" altLang="en-US" sz="1300" dirty="0"/>
              <a:t>とは、社会の最も</a:t>
            </a:r>
            <a:r>
              <a:rPr lang="en-US" altLang="ja-JP" sz="1300" dirty="0"/>
              <a:t>vulnerable</a:t>
            </a:r>
            <a:r>
              <a:rPr lang="ja-JP" altLang="en-US" sz="1300" dirty="0"/>
              <a:t>な</a:t>
            </a:r>
            <a:r>
              <a:rPr lang="en-US" altLang="ja-JP" sz="1300" dirty="0"/>
              <a:t>member</a:t>
            </a:r>
            <a:r>
              <a:rPr lang="ja-JP" altLang="en-US" sz="1300" dirty="0"/>
              <a:t>を包摂する配慮を欠いた</a:t>
            </a:r>
            <a:r>
              <a:rPr lang="en-US" altLang="ja-JP" sz="1300" dirty="0"/>
              <a:t>mindset</a:t>
            </a:r>
            <a:r>
              <a:rPr lang="ja-JP" altLang="en-US" sz="1300" dirty="0"/>
              <a:t>と同じです。なぜならば、「現代の「成功」と「自立」のモデルにおいては、取り残された人々、生活弱者あるいは生活を成り立たせる才能を磨く機会を得られなかった人々に</a:t>
            </a:r>
            <a:r>
              <a:rPr lang="en-US" altLang="ja-JP" sz="1300" dirty="0"/>
              <a:t>investment</a:t>
            </a:r>
            <a:r>
              <a:rPr lang="ja-JP" altLang="en-US" sz="1300" dirty="0"/>
              <a:t> （＊）</a:t>
            </a:r>
            <a:r>
              <a:rPr lang="en-US" altLang="ja-JP" sz="1300" dirty="0"/>
              <a:t> </a:t>
            </a:r>
            <a:r>
              <a:rPr lang="ja-JP" altLang="en-US" sz="1300" dirty="0"/>
              <a:t>をすることは、好ましくないとされているよう」 （</a:t>
            </a:r>
            <a:r>
              <a:rPr lang="en-US" altLang="ja-JP" sz="1300" dirty="0"/>
              <a:t>EG, 209</a:t>
            </a:r>
            <a:r>
              <a:rPr lang="ja-JP" altLang="en-US" sz="1300" dirty="0"/>
              <a:t>）だからです。</a:t>
            </a:r>
            <a:endParaRPr lang="en-US" altLang="ja-JP" sz="1300" dirty="0"/>
          </a:p>
          <a:p>
            <a:pPr marL="0" indent="0" algn="just">
              <a:lnSpc>
                <a:spcPct val="130000"/>
              </a:lnSpc>
              <a:buNone/>
            </a:pPr>
            <a:r>
              <a:rPr kumimoji="1" lang="ja-JP" altLang="en-US" sz="1300" dirty="0"/>
              <a:t>（＊）：</a:t>
            </a:r>
            <a:r>
              <a:rPr lang="en-US" altLang="ja-JP" sz="1300" dirty="0"/>
              <a:t> investment</a:t>
            </a:r>
            <a:r>
              <a:rPr lang="ja-JP" altLang="en-US" sz="1300" dirty="0"/>
              <a:t>とは本来、</a:t>
            </a:r>
            <a:r>
              <a:rPr lang="en-US" altLang="ja-JP" sz="1300" dirty="0">
                <a:hlinkClick r:id="rId4"/>
              </a:rPr>
              <a:t>catholic encyclopedia</a:t>
            </a:r>
            <a:r>
              <a:rPr lang="ja-JP" altLang="en-US" sz="1300" dirty="0">
                <a:hlinkClick r:id="rId4"/>
              </a:rPr>
              <a:t>の</a:t>
            </a:r>
            <a:r>
              <a:rPr lang="en-US" altLang="ja-JP" sz="1300" dirty="0">
                <a:hlinkClick r:id="rId4"/>
              </a:rPr>
              <a:t>contract</a:t>
            </a:r>
            <a:r>
              <a:rPr lang="ja-JP" altLang="en-US" sz="1300" dirty="0"/>
              <a:t>の説明の中程にある様に、人と人との間に元々存在する</a:t>
            </a:r>
            <a:r>
              <a:rPr lang="en-US" altLang="ja-JP" sz="1300" i="1" dirty="0"/>
              <a:t>nudum pactum</a:t>
            </a:r>
            <a:r>
              <a:rPr lang="ja-JP" altLang="en-US" sz="1300" dirty="0"/>
              <a:t>（</a:t>
            </a:r>
            <a:r>
              <a:rPr lang="en-US" altLang="ja-JP" sz="1300" dirty="0"/>
              <a:t>naked contract</a:t>
            </a:r>
            <a:r>
              <a:rPr lang="ja-JP" altLang="en-US" sz="1300" dirty="0"/>
              <a:t>、裸の契約、共引関係）に</a:t>
            </a:r>
            <a:r>
              <a:rPr lang="en-US" altLang="ja-JP" sz="1300" dirty="0"/>
              <a:t>vest</a:t>
            </a:r>
            <a:r>
              <a:rPr lang="ja-JP" altLang="en-US" sz="1300" dirty="0"/>
              <a:t>を着せてあげること。即ち、実効性を伴わせること。人と人とが助け合うことを意味し「金儲け」とは無縁の概念だったはず。</a:t>
            </a:r>
            <a:endParaRPr kumimoji="1" lang="ja-JP" altLang="en-US" sz="1300" dirty="0"/>
          </a:p>
        </p:txBody>
      </p:sp>
      <p:sp>
        <p:nvSpPr>
          <p:cNvPr id="5" name="スライド番号プレースホルダー 4">
            <a:extLst>
              <a:ext uri="{FF2B5EF4-FFF2-40B4-BE49-F238E27FC236}">
                <a16:creationId xmlns:a16="http://schemas.microsoft.com/office/drawing/2014/main" id="{928B7840-0890-48F7-A226-06B9CE2B9314}"/>
              </a:ext>
            </a:extLst>
          </p:cNvPr>
          <p:cNvSpPr>
            <a:spLocks noGrp="1"/>
          </p:cNvSpPr>
          <p:nvPr>
            <p:ph type="sldNum" sz="quarter" idx="12"/>
          </p:nvPr>
        </p:nvSpPr>
        <p:spPr>
          <a:xfrm>
            <a:off x="7086600" y="6581361"/>
            <a:ext cx="2057400" cy="365125"/>
          </a:xfrm>
        </p:spPr>
        <p:txBody>
          <a:bodyPr/>
          <a:lstStyle/>
          <a:p>
            <a:fld id="{0964516F-A834-419C-8A77-8FB5B980A6CF}" type="slidenum">
              <a:rPr kumimoji="1" lang="ja-JP" altLang="en-US" sz="2000" smtClean="0"/>
              <a:t>9</a:t>
            </a:fld>
            <a:endParaRPr kumimoji="1" lang="ja-JP" altLang="en-US" sz="2000" dirty="0"/>
          </a:p>
        </p:txBody>
      </p:sp>
    </p:spTree>
    <p:extLst>
      <p:ext uri="{BB962C8B-B14F-4D97-AF65-F5344CB8AC3E}">
        <p14:creationId xmlns:p14="http://schemas.microsoft.com/office/powerpoint/2010/main" val="221918282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4785</TotalTime>
  <Words>12366</Words>
  <Application>Microsoft Office PowerPoint</Application>
  <PresentationFormat>画面に合わせる (4:3)</PresentationFormat>
  <Paragraphs>268</Paragraphs>
  <Slides>17</Slides>
  <Notes>17</Notes>
  <HiddenSlides>0</HiddenSlides>
  <MMClips>0</MMClips>
  <ScaleCrop>false</ScaleCrop>
  <HeadingPairs>
    <vt:vector size="6" baseType="variant">
      <vt:variant>
        <vt:lpstr>使用されているフォント</vt:lpstr>
      </vt:variant>
      <vt:variant>
        <vt:i4>10</vt:i4>
      </vt:variant>
      <vt:variant>
        <vt:lpstr>テーマ</vt:lpstr>
      </vt:variant>
      <vt:variant>
        <vt:i4>2</vt:i4>
      </vt:variant>
      <vt:variant>
        <vt:lpstr>スライド タイトル</vt:lpstr>
      </vt:variant>
      <vt:variant>
        <vt:i4>17</vt:i4>
      </vt:variant>
    </vt:vector>
  </HeadingPairs>
  <TitlesOfParts>
    <vt:vector size="29" baseType="lpstr">
      <vt:lpstr>&amp;quot</vt:lpstr>
      <vt:lpstr>ＭＳ Ｐゴシック</vt:lpstr>
      <vt:lpstr>ＭＳ 明朝</vt:lpstr>
      <vt:lpstr>游ゴシック</vt:lpstr>
      <vt:lpstr>游ゴシック Light</vt:lpstr>
      <vt:lpstr>Arial</vt:lpstr>
      <vt:lpstr>Calibri</vt:lpstr>
      <vt:lpstr>Calibri Light</vt:lpstr>
      <vt:lpstr>Century</vt:lpstr>
      <vt:lpstr>Garamond</vt:lpstr>
      <vt:lpstr>Office テーマ</vt:lpstr>
      <vt:lpstr>1_Office テーマ</vt:lpstr>
      <vt:lpstr>真生会館 学び合いの会 分科会 教皇フランシスコの思想 　 Building bridges between  peoples and individuals   その2：bridges一つ一つの解説 </vt:lpstr>
      <vt:lpstr>bridges between peoples and individuals</vt:lpstr>
      <vt:lpstr>bridge 1：common good Laudato Si’ 156-158 　 共通善の原理</vt:lpstr>
      <vt:lpstr>bridge 2：human dignity Laudato Si’ 56，65，92，130，193 　 人間の尊厳</vt:lpstr>
      <vt:lpstr>bridge 3：human rights</vt:lpstr>
      <vt:lpstr>bridge 4：human person Laudato Si’ 240 　 被造物間の関係性と三位一体　（ペルソナ論）</vt:lpstr>
      <vt:lpstr>bridge 5：enforceable international agreements Laudato Si’ 173 　強制執行力を持たせた国際合意</vt:lpstr>
      <vt:lpstr>bridge 6：hybrid entity (LLC) 2015年PM大会メッセージ 　LLCの一例：recuperated businesses（倒産企業群の救済事業体）</vt:lpstr>
      <vt:lpstr>bridge 7：freedom to develop the capabilities Laudato Si’ 196 　特有能力の社会展開自由</vt:lpstr>
      <vt:lpstr>bridge 8：quantum leap Laudato Si’ 103 　量子論的跳躍</vt:lpstr>
      <vt:lpstr>bridge 9：the law of graduality Amoris Laetitia 295 　漸進の法則　（law of gradualness）</vt:lpstr>
      <vt:lpstr>bridge 10：dialogue between religions and science Laudato Si’ 62，143，199, 200, 201 　科学と諸宗教の対話</vt:lpstr>
      <vt:lpstr>supposed goal 11：mutual respect, “?”, money</vt:lpstr>
      <vt:lpstr>bridge 12：popular economy 2015年PM大会メッセージ 　people経済</vt:lpstr>
      <vt:lpstr>bridge 13：non-money consideration Laudato Si’ 195     非金銭的な約因</vt:lpstr>
      <vt:lpstr>bridge 14：humane alternative 2015年2016年PM大会メッセージ     人道的代替策</vt:lpstr>
      <vt:lpstr>not concerned simply with paying their taxes, but  in their own quiet way sustain the life of society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真生会館 学び合いの会 分科会 教皇フランシスコの思想 　 Building bridges between  peoples and individuals   　その2：bridges一つ一つの解説</dc:title>
  <dc:creator>Saito Jun</dc:creator>
  <cp:lastModifiedBy>Saito Jun</cp:lastModifiedBy>
  <cp:revision>75</cp:revision>
  <dcterms:created xsi:type="dcterms:W3CDTF">2020-05-05T00:21:00Z</dcterms:created>
  <dcterms:modified xsi:type="dcterms:W3CDTF">2020-11-06T05:26:28Z</dcterms:modified>
</cp:coreProperties>
</file>